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58" r:id="rId5"/>
    <p:sldId id="259" r:id="rId6"/>
    <p:sldId id="261" r:id="rId7"/>
    <p:sldId id="260" r:id="rId8"/>
    <p:sldId id="262" r:id="rId9"/>
    <p:sldId id="263" r:id="rId10"/>
    <p:sldId id="264"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08" autoAdjust="0"/>
  </p:normalViewPr>
  <p:slideViewPr>
    <p:cSldViewPr>
      <p:cViewPr varScale="1">
        <p:scale>
          <a:sx n="92" d="100"/>
          <a:sy n="92"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99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A1FD9-AE9E-45AC-BD00-5F912AB1C191}" type="datetimeFigureOut">
              <a:rPr lang="en-US" smtClean="0"/>
              <a:pPr/>
              <a:t>5/3/2011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6838E-E5EA-4264-9B5F-B3B31E5970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MY NAME IS ________________.  THANK YOU FOR INVITING ME TO MAKE THIS PRESENTATION.  I HOPE THAT YOU FIND THIS PROGRAM INTERESTING, AND AGAIN MANY THANKS FOR YOUR CORDIAL INVITATION.  THIS IS A GREAT COUNTRY, AND PART OF THE GREATESTNESS THAT THE UNITED STATES HAS ENJOYED FOR OVER 200 YEARS IS THE BASIC FOUNDATIONS OF PHILOSOPHY OF GOVERNMENT </a:t>
            </a:r>
            <a:r>
              <a:rPr lang="en-US" baseline="0" dirty="0" smtClean="0"/>
              <a:t>WHICH THE </a:t>
            </a:r>
            <a:r>
              <a:rPr lang="en-US" baseline="0" dirty="0" smtClean="0"/>
              <a:t>PEOPLE THAT TODAY WE CALLED AFFECTIONATELY OUR “FOUNDING FATHERS” SET UP IN THE BEGINNING.  THE TERM “FOUNDING FATHERS” WAS FIRST USED BY PRESIDENT WARREN G. </a:t>
            </a:r>
            <a:r>
              <a:rPr lang="en-US" baseline="0" dirty="0" smtClean="0"/>
              <a:t>HARDING IN THE 1920’S </a:t>
            </a:r>
            <a:r>
              <a:rPr lang="en-US" baseline="0" dirty="0" smtClean="0"/>
              <a:t>IN A SPEECH HE DELIVERED AT ARLINGTON NATIONAL CEMETERY.  THE TERM BECAME POPULAR AND TODAY IT IS USED CONSTANTLY IN ALL TYPES OF COMMUNICATIONS.  WHEN AMERICAN’S HEAR THE TERM “FOUNDING FATHERS” </a:t>
            </a:r>
            <a:r>
              <a:rPr lang="en-US" baseline="0" dirty="0" smtClean="0"/>
              <a:t>WE </a:t>
            </a:r>
            <a:r>
              <a:rPr lang="en-US" baseline="0" dirty="0" smtClean="0"/>
              <a:t>ALMOST ALL </a:t>
            </a:r>
            <a:r>
              <a:rPr lang="en-US" baseline="0" dirty="0" smtClean="0"/>
              <a:t>KNOW </a:t>
            </a:r>
            <a:r>
              <a:rPr lang="en-US" baseline="0" dirty="0" smtClean="0"/>
              <a:t>PRECISELY WHAT IS BEING REFERRED TO.  BUT WHO WERE THE ACKNOWLEDGED “FOUNDING FATHERS</a:t>
            </a:r>
            <a:r>
              <a:rPr lang="en-US" baseline="0" dirty="0" smtClean="0"/>
              <a:t>? </a:t>
            </a:r>
            <a:r>
              <a:rPr lang="en-US" baseline="0" dirty="0" smtClean="0"/>
              <a:t>AND FOR OUR PURPOSES IN THIS PROGRAM, MYSELF BEING A FUNERAL PROFESSION, WE ARE GOING TO ANSWER THE QUESTIONS CONCERNING THE DEATHS AND BURIALS OF THIS ELITE GROUP OF EARLY AMERICANS – OUR BELOVED “FOUNDING FATHERS.”  SO ONCE AGAIN THANK YOU AND I HOPE THAT YOU ENJOY THIS PROGRAM.</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JAY</a:t>
            </a:r>
            <a:r>
              <a:rPr lang="en-US" baseline="0" dirty="0" smtClean="0"/>
              <a:t> </a:t>
            </a:r>
            <a:r>
              <a:rPr lang="en-US" baseline="0" dirty="0" smtClean="0"/>
              <a:t>WHO YOU MIGHT BE ASKING?  </a:t>
            </a:r>
            <a:r>
              <a:rPr lang="en-US" baseline="0" dirty="0" smtClean="0"/>
              <a:t>WELL JOHN JAY DESERVES OUR ATTENTION IN THIS PROGRAM.  JAY WAS A COLONIAL STATESMAN FROM NEW YORK AND HELPED AUTHOR THE FEDERALIST PAPERS WITH JAMES MADISON AND ALEXANDER HAMILTON, WHICH WAS A KEY INSTRUMENT IN PUSHING </a:t>
            </a:r>
            <a:r>
              <a:rPr lang="en-US" baseline="0" dirty="0" smtClean="0"/>
              <a:t>FOR THE </a:t>
            </a:r>
            <a:r>
              <a:rPr lang="en-US" baseline="0" dirty="0" smtClean="0"/>
              <a:t>RATIFICATION OF THE UNITED STATES CONSITUTION.  JAY ALSO SERVED AS THE FIRST CHIEF JUSTICE OF THE UNITED STATE SUPREME COURT AND BASICALLY ORGANIZED THE ENTIRE FEDERAL </a:t>
            </a:r>
            <a:r>
              <a:rPr lang="en-US" baseline="0" dirty="0" smtClean="0"/>
              <a:t>JUDICIAL </a:t>
            </a:r>
            <a:r>
              <a:rPr lang="en-US" baseline="0" dirty="0" smtClean="0"/>
              <a:t>SYSTEM.  HE LATER SERVED AS GOVERNOR OF NEW YORK STATE.  HE RETIRED TO HIS FARM IN UPSTATE NEW YORK, AND DIED THERE AT THE AGE OF 83.</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JAMES MADISON WAS THE FOURTH PRESIDENT OF THE UNITED STATES, AND WAS PRESIDENT DURING THE WAR OF 1812 WHEN THE BRITISH</a:t>
            </a:r>
            <a:r>
              <a:rPr lang="en-US" baseline="0" dirty="0" smtClean="0"/>
              <a:t> BURNED THE WHITE HOUSE.  HOWEVER MOST </a:t>
            </a:r>
            <a:r>
              <a:rPr lang="en-US" baseline="0" dirty="0" smtClean="0"/>
              <a:t>NOTABLE </a:t>
            </a:r>
            <a:r>
              <a:rPr lang="en-US" baseline="0" dirty="0" smtClean="0"/>
              <a:t>WAS NOT THAT HE WAS PRESIDENT, BUT THAT HE CO-AUTHORED THE FEDERALIST PAPERS, </a:t>
            </a:r>
            <a:r>
              <a:rPr lang="en-US" baseline="0" dirty="0" smtClean="0"/>
              <a:t>AND BASICALLY </a:t>
            </a:r>
            <a:r>
              <a:rPr lang="en-US" baseline="0" dirty="0" smtClean="0"/>
              <a:t>WROTE </a:t>
            </a:r>
            <a:r>
              <a:rPr lang="en-US" baseline="0" dirty="0" smtClean="0"/>
              <a:t>THE ENTIRE </a:t>
            </a:r>
            <a:r>
              <a:rPr lang="en-US" baseline="0" dirty="0" smtClean="0"/>
              <a:t>UNITED STATES </a:t>
            </a:r>
            <a:r>
              <a:rPr lang="en-US" baseline="0" dirty="0" smtClean="0"/>
              <a:t>CONSTITUTION BY HIMSELF.  </a:t>
            </a:r>
            <a:r>
              <a:rPr lang="en-US" baseline="0" dirty="0" smtClean="0"/>
              <a:t>MADISON WAS A LEGAL AND POLITICAL WIZARD, AND HIS OTHER NOTEWORTHY ACCOMPLISHMENT IS THAT TO THIS DAY HE HOLDS THE RECORDS FOR BEING THE SMALLEST PRESIDENT IN HISTORY.  MADISON STOOD 5 FEET TALL AND WEIGHT IN AT 100 LBS.  MADISON SURIVED MOST </a:t>
            </a:r>
            <a:r>
              <a:rPr lang="en-US" baseline="0" dirty="0" smtClean="0"/>
              <a:t>OF THE OTHER </a:t>
            </a:r>
            <a:r>
              <a:rPr lang="en-US" baseline="0" dirty="0" smtClean="0"/>
              <a:t>FOUNDING FATHERS, AND SLIPPED QUIETLY FROM LIFE AT HIS ESTATE AT AGE 85.  WHEN HIS NIECE ASKED HIM WHAT WAS WRONG HE REPLIED </a:t>
            </a:r>
            <a:r>
              <a:rPr lang="en-US" baseline="0" dirty="0" smtClean="0"/>
              <a:t>“NOTHING MORE THAN </a:t>
            </a:r>
            <a:r>
              <a:rPr lang="en-US" baseline="0" dirty="0" smtClean="0"/>
              <a:t>A CHANGE OF MIND, MY DEAR.”  HE WAS BURIED IN THIS FAMILY GRAVEYARD ON HIS ESTATE.  THE GRAVEYARD IS ACCESSIBLE ONLY BY A DIRT ROAD, AND IS VERY ISOLATED.  LITTLE HAS CHANGED IN THIS GRAVEYARD SINCE MADISONS DEATH IN 1836.</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HAMILTON</a:t>
            </a:r>
            <a:r>
              <a:rPr lang="en-US" baseline="0" dirty="0" smtClean="0"/>
              <a:t> IS MORE THAN THE PERSON ON THE TEN DOLLAR BILL.  HE WAS BORN IN THE WEST INDIES, AND CO-AUTHORED THE FEDERALIST PAPERS, AND SERVED AS WASHINGTON’S SECRETARY OF TREASURY AT </a:t>
            </a:r>
            <a:r>
              <a:rPr lang="en-US" baseline="0" dirty="0" smtClean="0"/>
              <a:t>WHICH </a:t>
            </a:r>
            <a:r>
              <a:rPr lang="en-US" baseline="0" dirty="0" smtClean="0"/>
              <a:t>HE WAS DESCRIBED AS BEING A FINANCIAL GENIUS.  HAMILTON WAS ALSO INVOLVED IN THE FIRST AMERICAN POLITICAL SEX SCANDAL, WHICH HE SURVIVED, HOWEVER </a:t>
            </a:r>
            <a:r>
              <a:rPr lang="en-US" baseline="0" dirty="0" smtClean="0"/>
              <a:t>HAMILTON </a:t>
            </a:r>
            <a:r>
              <a:rPr lang="en-US" baseline="0" dirty="0" smtClean="0"/>
              <a:t>WAS WRECKLESS IN MORE MATTERS </a:t>
            </a:r>
            <a:r>
              <a:rPr lang="en-US" baseline="0" dirty="0" smtClean="0"/>
              <a:t>THAT JUST </a:t>
            </a:r>
            <a:r>
              <a:rPr lang="en-US" baseline="0" dirty="0" smtClean="0"/>
              <a:t>HIS ROMANTIC INVOLVEMENTS.  HAMILTON WAS CALLED OUT BY </a:t>
            </a:r>
            <a:r>
              <a:rPr lang="en-US" baseline="0" dirty="0" smtClean="0"/>
              <a:t>VICE-PRESIDENT AARON BURR TO A PISTOL A DUEL </a:t>
            </a:r>
            <a:r>
              <a:rPr lang="en-US" baseline="0" dirty="0" smtClean="0"/>
              <a:t>FOR MAKING SLURS AGAINST BURR’S CHARACTER.  </a:t>
            </a:r>
            <a:r>
              <a:rPr lang="en-US" baseline="0" dirty="0" smtClean="0"/>
              <a:t>ALTHOUGH HAMILTON WAS </a:t>
            </a:r>
            <a:r>
              <a:rPr lang="en-US" baseline="0" dirty="0" smtClean="0"/>
              <a:t>AGAINST DUELING (</a:t>
            </a:r>
            <a:r>
              <a:rPr lang="en-US" baseline="0" dirty="0" smtClean="0"/>
              <a:t>HIS SON </a:t>
            </a:r>
            <a:r>
              <a:rPr lang="en-US" baseline="0" dirty="0" smtClean="0"/>
              <a:t>HAD DIED IN A DUEL IN 1803) HE WAS CHALLENEGED BY THEN VICE PRESIDENT AARON BURR OVER ALLEGED </a:t>
            </a:r>
            <a:r>
              <a:rPr lang="en-US" baseline="0" dirty="0" smtClean="0"/>
              <a:t>SLURS – BURR WAS VERY TOUCHY CONCERNING HIS HONOR.  </a:t>
            </a:r>
            <a:r>
              <a:rPr lang="en-US" baseline="0" dirty="0" smtClean="0"/>
              <a:t>IN A DRAMATIC SCENE AT A GATHERING THE NIGHT BEFORE THE DULE WHERE BOTH MEN WERE PRESENT, HAMILTON GOT UP ON A TABLE AND SANG A MOURNFUL SCOTCH BALLAD </a:t>
            </a:r>
            <a:r>
              <a:rPr lang="en-US" baseline="0" dirty="0" smtClean="0"/>
              <a:t>“</a:t>
            </a:r>
            <a:r>
              <a:rPr lang="en-US" i="1" baseline="0" dirty="0" smtClean="0"/>
              <a:t>THE </a:t>
            </a:r>
            <a:r>
              <a:rPr lang="en-US" i="1" baseline="0" dirty="0" smtClean="0"/>
              <a:t>DRUM</a:t>
            </a:r>
            <a:r>
              <a:rPr lang="en-US" i="1" baseline="0" dirty="0" smtClean="0"/>
              <a:t>.”  </a:t>
            </a:r>
            <a:r>
              <a:rPr lang="en-US" i="0" baseline="0" dirty="0" smtClean="0"/>
              <a:t>BURR WAS NOT IMPRESSED.  </a:t>
            </a:r>
            <a:r>
              <a:rPr lang="en-US" i="0" baseline="0" dirty="0" smtClean="0"/>
              <a:t>THE TWO MEN MET AT DAWN THE NEXT MORNING ACROSS THE HUDSON AT WEEHAWKEN, NEW JERSEY, WHERE HAMILTON BEGGED PARDON FOR HAVING TO PUT HIS SPECTABLES ON.  ALTHOUGH HE APPEARED TO INTENTIONALLY MISS BURR, BURR’S SUBSEQUENT SHOT FATALLY WOUNDED HAMILTON.  HE WAS TAKEN BY BOAT BACK TO MANHATTAN WHERE HE DIED AT </a:t>
            </a:r>
            <a:r>
              <a:rPr lang="en-US" i="0" baseline="0" dirty="0" smtClean="0"/>
              <a:t>AGE 49 </a:t>
            </a:r>
            <a:r>
              <a:rPr lang="en-US" i="0" baseline="0" dirty="0" smtClean="0"/>
              <a:t>AFTER CONSIDERABLE </a:t>
            </a:r>
            <a:r>
              <a:rPr lang="en-US" i="0" baseline="0" dirty="0" smtClean="0"/>
              <a:t>AGONY.  </a:t>
            </a:r>
            <a:r>
              <a:rPr lang="en-US" i="0" baseline="0" dirty="0" smtClean="0"/>
              <a:t>THIS MONUMENT YOU SEE HERE IS ALONG THE SOUTHERN EDGE OF TRINITY CHURCHARD IN LOWER MANHATTAN AND IS TOPPED WITH AN IMPRESSIVE PYRAMID.  THERE IS ALSO A MONUMENT WITH A </a:t>
            </a:r>
            <a:r>
              <a:rPr lang="en-US" i="0" baseline="0" dirty="0" smtClean="0"/>
              <a:t>BUST </a:t>
            </a:r>
            <a:r>
              <a:rPr lang="en-US" i="0" baseline="0" dirty="0" smtClean="0"/>
              <a:t>OF HAMILTON ON A PEDESTAL OF STONES ON THE HEIGHTS AT WEEHAWKEN, ABOVE THE SITE OF THE FAMOUS DUEL.</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a:t>
            </a:r>
            <a:r>
              <a:rPr lang="en-US" baseline="0" dirty="0" smtClean="0"/>
              <a:t> IS THE STORY OF WHO OUR FOUNDING FATHERS WERE, AND WHERE THEY FOUND THEIR FINAL RESTING PLACES.  EACH GRAVE REPRESENTS A STORY OF ONE HUMAN’S BEINGS SACRIFICE WITH </a:t>
            </a:r>
            <a:r>
              <a:rPr lang="en-US" baseline="0" dirty="0" smtClean="0"/>
              <a:t>THE </a:t>
            </a:r>
            <a:r>
              <a:rPr lang="en-US" baseline="0" dirty="0" smtClean="0"/>
              <a:t>NEW IDEA THAT PEOPLE COULD LIVE FREE.  THE CORRECTNESS OF </a:t>
            </a:r>
            <a:r>
              <a:rPr lang="en-US" baseline="0" dirty="0" smtClean="0"/>
              <a:t>THAT NEW </a:t>
            </a:r>
            <a:r>
              <a:rPr lang="en-US" baseline="0" dirty="0" smtClean="0"/>
              <a:t>IDEA ABOUT FREEDOM HAS CERTAINLY BEEN CHALLENGED, SOMETIMES </a:t>
            </a:r>
            <a:r>
              <a:rPr lang="en-US" baseline="0" dirty="0" smtClean="0"/>
              <a:t>BEEN CLOSE TO </a:t>
            </a:r>
            <a:r>
              <a:rPr lang="en-US" baseline="0" dirty="0" smtClean="0"/>
              <a:t>LOST, </a:t>
            </a:r>
            <a:r>
              <a:rPr lang="en-US" baseline="0" dirty="0" smtClean="0"/>
              <a:t>THEN </a:t>
            </a:r>
            <a:r>
              <a:rPr lang="en-US" baseline="0" dirty="0" smtClean="0"/>
              <a:t>FOUND AGAIN, </a:t>
            </a:r>
            <a:r>
              <a:rPr lang="en-US" baseline="0" dirty="0" smtClean="0"/>
              <a:t>BUT IT HAS </a:t>
            </a:r>
            <a:r>
              <a:rPr lang="en-US" baseline="0" dirty="0" smtClean="0"/>
              <a:t>ALWAYS </a:t>
            </a:r>
            <a:r>
              <a:rPr lang="en-US" baseline="0" dirty="0" smtClean="0"/>
              <a:t>BEEN FOUGHT </a:t>
            </a:r>
            <a:r>
              <a:rPr lang="en-US" baseline="0" dirty="0" smtClean="0"/>
              <a:t>FOR.  THE FOUNDING FATHERS SENT ONE PREMIER </a:t>
            </a:r>
            <a:r>
              <a:rPr lang="en-US" baseline="0" dirty="0" smtClean="0"/>
              <a:t>LESSON </a:t>
            </a:r>
            <a:r>
              <a:rPr lang="en-US" baseline="0" dirty="0" smtClean="0"/>
              <a:t>CONCERNING HUMAN FREEDOM, FREEDOM IS NOT FREE.  IT IS SPECULATED BY SOME CYNICS THAT OUR FOUNDING FATHERS WOULD NOT REMOTELY RECOGNIZE THE UNITED STATES SHOULD THEY RETURN.  HOWEVER THESE MEN WERE MEN OF VISION AND COURAGE, AND THEY SOUGHT CHANGE, SO </a:t>
            </a:r>
            <a:r>
              <a:rPr lang="en-US" baseline="0" dirty="0" smtClean="0"/>
              <a:t>OTHERS MORE OPTIMISTIC PEOPLE </a:t>
            </a:r>
            <a:r>
              <a:rPr lang="en-US" baseline="0" dirty="0" smtClean="0"/>
              <a:t>FEEL THAT IF THEY SHOULD RETURN THEY WOULD NOT BE SURPRISED IN THE LEAST TO SEE WHAT SUBSEQUENT GENERATIONS OF AMERICAN’S HAVE DONE WITH THE IDEA OF HUMAN FREEDOM.  FROM THE BOSTON MASSACRE, TO PAUL REVERE’S RIDE, TO THE BATTLES ON LEXINGTON </a:t>
            </a:r>
            <a:r>
              <a:rPr lang="en-US" baseline="0" smtClean="0"/>
              <a:t>AND </a:t>
            </a:r>
            <a:r>
              <a:rPr lang="en-US" baseline="0" smtClean="0"/>
              <a:t>CONCORD GREEN, </a:t>
            </a:r>
            <a:r>
              <a:rPr lang="en-US" baseline="0" dirty="0" smtClean="0"/>
              <a:t>TO THE SURRENDER OF THE BRITISH AT YORKTOWNE, THE SPIRIT OF </a:t>
            </a:r>
            <a:r>
              <a:rPr lang="en-US" baseline="0" smtClean="0"/>
              <a:t>1776 </a:t>
            </a:r>
            <a:r>
              <a:rPr lang="en-US" baseline="0" smtClean="0"/>
              <a:t>HAS </a:t>
            </a:r>
            <a:r>
              <a:rPr lang="en-US" baseline="0" dirty="0" smtClean="0"/>
              <a:t>CREATED ONE OF THE MOST UNIQUE AND FASCINATING EXPERIENCES KNOWN TO THE ANNUALS OF RECORDED HISTORY NAMELY – THE UNITED STATES OF AMERICA.  THIS CONCLUDES MY PROGRAM, I DO HOPE YOU HAVE ENJOYED MY PRESENTATION AND THANK YOU AGAIN FOR INVITING ME.  </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TRUMBULL’S FAMOUS CANVAS DEPICTING</a:t>
            </a:r>
            <a:r>
              <a:rPr lang="en-US" baseline="0" dirty="0" smtClean="0"/>
              <a:t> THE SIGNING OF THE DECLARATION OF INDEPENDENCE.  NOT ALL THE OF THE TRADITIONAL ACCEPTED LIST OF “FOUNDING FATHERS” ARE SHOWN HERE.  FOR INSTANCE GEORGE WASHINGTON WAS ON THE BATTLEFIELD WHEN </a:t>
            </a:r>
            <a:r>
              <a:rPr lang="en-US" baseline="0" dirty="0" smtClean="0"/>
              <a:t>THIS </a:t>
            </a:r>
            <a:r>
              <a:rPr lang="en-US" baseline="0" dirty="0" smtClean="0"/>
              <a:t>SIGNING HAPPENED.  HOWEVER I HAVE HIGHLIGHTED </a:t>
            </a:r>
            <a:r>
              <a:rPr lang="en-US" baseline="0" dirty="0" smtClean="0"/>
              <a:t>WITH </a:t>
            </a:r>
            <a:r>
              <a:rPr lang="en-US" baseline="0" dirty="0" smtClean="0"/>
              <a:t>BLUE </a:t>
            </a:r>
            <a:r>
              <a:rPr lang="en-US" baseline="0" dirty="0" smtClean="0"/>
              <a:t>ARROWS AND NUMBERS </a:t>
            </a:r>
            <a:r>
              <a:rPr lang="en-US" baseline="0" dirty="0" smtClean="0"/>
              <a:t>THE FOUNDING FATHERS THAT ARE INCLUDED IN THIS PROGRAM</a:t>
            </a:r>
            <a:r>
              <a:rPr lang="en-US" baseline="0" dirty="0" smtClean="0"/>
              <a:t>.  </a:t>
            </a:r>
            <a:r>
              <a:rPr lang="en-US" baseline="0" dirty="0" smtClean="0"/>
              <a:t>NUMBER ONE WITH THE TWO BLUE ARROWS IS JOHN HANCOCK.  NUMBER TWO IS BENJAMIN FRANKLIN.  NUMBER THREE IS THOMAS JEFFERSON.  NUMBER FOUR IS JOHN ADAMS.  AND NUMBER FIVE IS SAMUEL </a:t>
            </a:r>
            <a:r>
              <a:rPr lang="en-US" baseline="0" dirty="0" smtClean="0"/>
              <a:t>ADAMS SITTING IN THE BACK OF THE ROOM.  </a:t>
            </a:r>
            <a:r>
              <a:rPr lang="en-US" baseline="0" dirty="0" smtClean="0"/>
              <a:t>THE STORY GOES THAT COUSINS JOHN AND SAMUEL ADAMS COULD NOT ABIDE EACH OTHER SO THE MORE POWERFUL OF THE TWO RELATIVES, WHICH OF COURSE WAS JOHN, PUSHED HIS BREWER COUSIN SAMUEL TO THE BACK OF THE ROOM.  POLITICS </a:t>
            </a:r>
            <a:r>
              <a:rPr lang="en-US" baseline="0" dirty="0" smtClean="0"/>
              <a:t>IWASPOLITICS </a:t>
            </a:r>
            <a:r>
              <a:rPr lang="en-US" baseline="0" dirty="0" smtClean="0"/>
              <a:t>EVEN IN 1776.</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FOUNDING</a:t>
            </a:r>
            <a:r>
              <a:rPr lang="en-US" baseline="0" dirty="0" smtClean="0"/>
              <a:t> FATHER IS PROBABLY ONE OF THE MOST BELOVED OF THE FOUNDING FATHERS – GOOD OLD BENJAMIN FRANKLIN.  FRANKLIN WAS AMERICA’S FIRST RENAISSANCE MAN, HE WAS A PRINTER FROM BOSTON WHO EXPERIMENTED WITH ELECTRICITY, STARTED THE FIRST VOLUNTEER FIRE DEPARTMENT IN THE COUNTRY, AND IN SIGNING THE DECLARATION OF INDEPENDENCE BECAME ONE OF THE FIRST </a:t>
            </a:r>
            <a:r>
              <a:rPr lang="en-US" baseline="0" dirty="0" smtClean="0"/>
              <a:t>COLONIAL </a:t>
            </a:r>
            <a:r>
              <a:rPr lang="en-US" baseline="0" dirty="0" smtClean="0"/>
              <a:t>DIPLOMATS </a:t>
            </a:r>
            <a:r>
              <a:rPr lang="en-US" baseline="0" dirty="0" smtClean="0"/>
              <a:t>WHO HELPED </a:t>
            </a:r>
            <a:r>
              <a:rPr lang="en-US" baseline="0" dirty="0" smtClean="0"/>
              <a:t>TO NEGOTIATE THE 1783 TREATY OF PARIS WHICH ENDED THE AMERICAN REVOLUTION AND </a:t>
            </a:r>
            <a:r>
              <a:rPr lang="en-US" baseline="0" dirty="0" smtClean="0"/>
              <a:t>HENCE </a:t>
            </a:r>
            <a:r>
              <a:rPr lang="en-US" baseline="0" dirty="0" smtClean="0"/>
              <a:t>RECOGNIZED AMERICAN INDEPENDENCE.  HE ALSO DEVELOPED THE POSTAL SERVICE AND SERVED AS AMERICAN’S FIRST POSTMASTER GENERAL.  IF IT HAD NOT BEEN FOR HIS ADANCED AGE HE COULD EASILY HAVE BECOME OUR FIRST PRESIDENT.  HE AND HIS WIFE DEBORAH ARE BUIRED IN CHRIST CHURCH BURIAL GROUND IN DOWNTOWN PHILADELPHIA, JUST INSIDE THE IRON GATE THAT YOU CAN SEE IN THIS IMAGE.  ON THE GRAVE SLAB IS INSCRIBED ONLY THEIR NAMES, BUT THE EPITAPH FRANKLIN COMPOSED FOR HIMSELF MANY DECADES BEFORE IS AFFIXED AT EYE LEVEL BESIDE THE GRAVE.  IT READS:  </a:t>
            </a:r>
            <a:r>
              <a:rPr lang="en-US" i="1" baseline="0" dirty="0" smtClean="0"/>
              <a:t>THE BODY OF B. FRANKLIN, PRINTER, LIKE THE COVER OF AN OLD BOOK, ITS CONTECTS TORN OUT AND STRIPPED OF ITS LETTERING AND GILDING, LIES HERE, FOOD FOR WORMS.  BUT THE WORK SHALL NOT BE LOST, FOR IT WILL AS HE BELIEVED APPEAR ONCE MORE IN A NEW AND ELEGANT ADDITION, CORRECTED AND IMPROVED BY THE AUTHOR.”  </a:t>
            </a:r>
            <a:r>
              <a:rPr lang="en-US" i="0" baseline="0" dirty="0" smtClean="0"/>
              <a:t> THE COINS WHICH ARE TOSSED ON FRANKLIN’S GRAVE </a:t>
            </a:r>
            <a:r>
              <a:rPr lang="en-US" i="0" baseline="0" dirty="0" smtClean="0"/>
              <a:t>ARE </a:t>
            </a:r>
            <a:r>
              <a:rPr lang="en-US" i="0" baseline="0" dirty="0" smtClean="0"/>
              <a:t>THOUGHT TO HAVE ORIGINATED AS A GOOD LUCK SYMBOL BECAUSE THE PHILADELPHIA MINT WAS LOCATED ACROSS THE STREET FROM THE CEMETERY.</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WASHINGTON</a:t>
            </a:r>
            <a:r>
              <a:rPr lang="en-US" baseline="0" dirty="0" smtClean="0"/>
              <a:t> IS POPULARLY KNOWN AS THE FATHER OF HIS COUNTRY.  HE WAS THE COMMANDING GENERAL OF THE COLONIAL ARMY IN THE REVOLUTION AND THE FIRST PRESIDENT OF THE UNITED STATES.  WASHINGTON RETIRED TO HIS ESTATE MOUNT VERNON WHERE HE REGULARLY RODE HIS HORSE AROUND INSPECTING HIS ESTATE; ON DECEMBER 12, 1799 HE DID </a:t>
            </a:r>
            <a:r>
              <a:rPr lang="en-US" baseline="0" dirty="0" smtClean="0"/>
              <a:t>SO IN SLEET </a:t>
            </a:r>
            <a:r>
              <a:rPr lang="en-US" baseline="0" dirty="0" smtClean="0"/>
              <a:t>AND SNOW FOR FIVE HOURS.  THE COLD THIS PRODUCED QUICKLY TURNED TO WHAT </a:t>
            </a:r>
            <a:r>
              <a:rPr lang="en-US" baseline="0" dirty="0" smtClean="0"/>
              <a:t>WAS TERMED </a:t>
            </a:r>
            <a:r>
              <a:rPr lang="en-US" baseline="0" dirty="0" smtClean="0"/>
              <a:t>ACUTE INFLAMMATORY EDEMA.  A TRACHEOTOMY, </a:t>
            </a:r>
            <a:r>
              <a:rPr lang="en-US" baseline="0" dirty="0" smtClean="0"/>
              <a:t>IN 1799 </a:t>
            </a:r>
            <a:r>
              <a:rPr lang="en-US" baseline="0" dirty="0" smtClean="0"/>
              <a:t>NEW AND DANGEROUS, MIGHT HAVE RELIEVED THE </a:t>
            </a:r>
            <a:r>
              <a:rPr lang="en-US" baseline="0" dirty="0" smtClean="0"/>
              <a:t>PROBLEM </a:t>
            </a:r>
            <a:r>
              <a:rPr lang="en-US" baseline="0" dirty="0" smtClean="0"/>
              <a:t>BUT WAS NOT </a:t>
            </a:r>
            <a:r>
              <a:rPr lang="en-US" baseline="0" dirty="0" smtClean="0"/>
              <a:t>TRIED – TOO RISKY.  </a:t>
            </a:r>
            <a:r>
              <a:rPr lang="en-US" baseline="0" dirty="0" smtClean="0"/>
              <a:t>IN DYING WASHINGTON ASKED THAT HIS BODY NOT BE PUT INTO THE TOMB UNTIL THREE DAYS AFTER </a:t>
            </a:r>
            <a:r>
              <a:rPr lang="en-US" baseline="0" dirty="0" smtClean="0"/>
              <a:t>DEATH – HE FEARED BEING BURIED ALIVE, </a:t>
            </a:r>
            <a:r>
              <a:rPr lang="en-US" baseline="0" dirty="0" smtClean="0"/>
              <a:t>THEN HE THANKED THE DOCTORS, SAYING THAT HE WAS GOING AND THERE WAS NOTING MORE THEY COULD DO.  WASHINGTON’S BODY WAS ORIGINALLY NOT PLACED IN THE TOMB YOU ARE LOOKING AT, IT WAS PLACED IN </a:t>
            </a:r>
            <a:r>
              <a:rPr lang="en-US" baseline="0" dirty="0" smtClean="0"/>
              <a:t>AN </a:t>
            </a:r>
            <a:r>
              <a:rPr lang="en-US" baseline="0" dirty="0" smtClean="0"/>
              <a:t>ANCIENT TOMB WHICH WAS HALFWAY DOWN THE SLOPE OF THE HILL FROM MOUNT VERNON.  THOUGH THIS ORIGINAL TOMB STILL STAND HIS COFFIN WAS REMOVED WHEN THIS PRESENT TOMB WAS CONSTRUCTED FARTHER DOWN TOWARD THE POTOMAC AND PLACED THERE ALONG WITH MANY OTHER FAMILY MEMBERS.</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FAMOUS BECAUSE A WORLD </a:t>
            </a:r>
            <a:r>
              <a:rPr lang="en-US" dirty="0" smtClean="0"/>
              <a:t>FAMOUS </a:t>
            </a:r>
            <a:r>
              <a:rPr lang="en-US" dirty="0" smtClean="0"/>
              <a:t>INSURANCE COMPANY WAS NAMED AFTER HIM, THE </a:t>
            </a:r>
            <a:r>
              <a:rPr lang="en-US" dirty="0" smtClean="0"/>
              <a:t>REAL </a:t>
            </a:r>
            <a:r>
              <a:rPr lang="en-US" dirty="0" smtClean="0"/>
              <a:t>JOHN HANCOCK SERVED AS CHAIRMAN OF THE CONTINENTAL CONGRESS</a:t>
            </a:r>
            <a:r>
              <a:rPr lang="en-US" baseline="0" dirty="0" smtClean="0"/>
              <a:t> IN PHILADELPHIA AND WAS THE FIRST TO MARCH </a:t>
            </a:r>
            <a:r>
              <a:rPr lang="en-US" baseline="0" dirty="0" smtClean="0"/>
              <a:t>UP </a:t>
            </a:r>
            <a:r>
              <a:rPr lang="en-US" baseline="0" dirty="0" smtClean="0"/>
              <a:t>TO SIGN THE DECLARATION OF INDEPENDENCE.  HIS FAMOUS SIGNATURE, MUCH LARGER THAN THE OTHERS, WAS GIVEN HE SUPPOSEDLY SAID, SO KING GEORGE COULD READ IT WITHOUT WEARING HIS SPECTACLES.  THIS SIGNATURE IS SO FAMOUS THAT IT HAS GIVEN RISE TO ANY SIGNATURE BEING REFERRED TO AS SOMEONES “JOHN HANCOCK.”  AFTER THE REVOLUTION HE SERVED AS THE FIRST GOVERNOR OF MASSACHUSETTS.  JOHN HANCOCK WAS ONE OF THE FIRST MILLIONAIRES IN THE COLONIES.  THIS WHITE SHAFT </a:t>
            </a:r>
            <a:r>
              <a:rPr lang="en-US" baseline="0" dirty="0" smtClean="0"/>
              <a:t>MARKING </a:t>
            </a:r>
            <a:r>
              <a:rPr lang="en-US" baseline="0" dirty="0" smtClean="0"/>
              <a:t>HIS GRAVE IN THE GRANARY BURIAL GROUNDS IN DOWNTOWN BOSTON WAS DEDICATED ON 1896.</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SAMUEL</a:t>
            </a:r>
            <a:r>
              <a:rPr lang="en-US" baseline="0" dirty="0" smtClean="0"/>
              <a:t> ADAMS TODAY IS KNOWN AS HAVING A FAMOUS BEER NAMED IN HIS HONOR.  TRUTH IS SAMUEL ADAMS WAS A BOSTON BREWER, BUT HE WAS ALSO </a:t>
            </a:r>
            <a:r>
              <a:rPr lang="en-US" baseline="0" dirty="0" smtClean="0"/>
              <a:t>AN </a:t>
            </a:r>
            <a:r>
              <a:rPr lang="en-US" baseline="0" dirty="0" smtClean="0"/>
              <a:t>INFAMOUS COLONIAL RABBLE ROUSER AND COUSIN TO </a:t>
            </a:r>
            <a:r>
              <a:rPr lang="en-US" baseline="0" dirty="0" smtClean="0"/>
              <a:t>THE MORE FAMOUS AND HIGHLY </a:t>
            </a:r>
            <a:r>
              <a:rPr lang="en-US" baseline="0" dirty="0" smtClean="0"/>
              <a:t>CANTAKEROUS JOHN ADAMS.  IT IS BELIEVED THAT SAMUEL ADAMS WAS ONE OF THE MAJOR INSTIGATORS OF PLANNING THE FAMOUS “BOSTON TEA PARTY.”  HIS GRAVE IS MARKED IN THE GRANARY BURIAL GROUNDS IN </a:t>
            </a:r>
            <a:r>
              <a:rPr lang="en-US" baseline="0" dirty="0" smtClean="0"/>
              <a:t>BOSTON WITH THIS MASSIVE BOULDER, </a:t>
            </a:r>
            <a:r>
              <a:rPr lang="en-US" baseline="0" dirty="0" smtClean="0"/>
              <a:t>ONLY A STONES THROUGH AWAY FROM THE GRAVE OF JOHN HANCOCK.</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GRANARY BURIAL GROUNDS IN DOWNTOWN</a:t>
            </a:r>
            <a:r>
              <a:rPr lang="en-US" baseline="0" dirty="0" smtClean="0"/>
              <a:t> BOSTON DESERVES A FEW COMMENTS ON ITS OWN.  WITHIN THE GROUNDS OF THIS ANCIENT COLONIAL BURIAL </a:t>
            </a:r>
            <a:r>
              <a:rPr lang="en-US" baseline="0" dirty="0" smtClean="0"/>
              <a:t>GROUND </a:t>
            </a:r>
            <a:r>
              <a:rPr lang="en-US" baseline="0" dirty="0" smtClean="0"/>
              <a:t>GOING CLOCKWISE FROM RIGHT TO LEFT STARTING AT THE TOP LEFT, IS THE WHITE GRAVESTONE MARKING THE FINAL RESTING PLACE OF PAUL REVERE, NEXT IN THE MIDDLE IS THE TYPICAL COLONIAL GRAVESTONE OF NONE OTHER THAN MARY GOOSE BETTER KNOWN AS “MOTHER GOOSE.”  THE DRAWING OF THE MAN AND THE MONUMENT BELOW IS THAT OF CRISPUS ATTUCKS </a:t>
            </a:r>
            <a:r>
              <a:rPr lang="en-US" baseline="0" dirty="0" smtClean="0"/>
              <a:t>THE FIRST FATALITY </a:t>
            </a:r>
            <a:r>
              <a:rPr lang="en-US" baseline="0" dirty="0" smtClean="0"/>
              <a:t>FROM THE “BOSTON MASSACRE” </a:t>
            </a:r>
            <a:r>
              <a:rPr lang="en-US" baseline="0" dirty="0" smtClean="0"/>
              <a:t> WHICH WAS A </a:t>
            </a:r>
            <a:r>
              <a:rPr lang="en-US" baseline="0" dirty="0" smtClean="0"/>
              <a:t>GROUP OF COLONIAL PROTESTORS WHO WERE KILLED BY BRITISH SOLDIERS ON A SNOWY EVENING NEXT TO THE OLD STATE HOUSE IN BOSTON.  CRISPUS ATTUCKS, WAS A YOUNG AFRICAN-AMERICAN MAN WHO IS CONSIDERED TO BE THE FIRST CAUSUALTY OF THE AMERICAN REVOLUTION.  FINALLY THE LARGE </a:t>
            </a:r>
            <a:r>
              <a:rPr lang="en-US" baseline="0" dirty="0" smtClean="0"/>
              <a:t>OBELISK AT BOTTOM LEFT </a:t>
            </a:r>
            <a:r>
              <a:rPr lang="en-US" baseline="0" dirty="0" smtClean="0"/>
              <a:t>IS THE BURIAL PLACE FOR THE PARENTS OF BENJAMIN FRANKLIN.  PROBABLY NO OTHER CEMETERY EXCEPT ARLINGTON NATIONAL CEMETERY HAS MORE CONNECTION TO AMERICAN HISTORY.</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GEORGE</a:t>
            </a:r>
            <a:r>
              <a:rPr lang="en-US" baseline="0" dirty="0" smtClean="0"/>
              <a:t> WASHINGTON MIGHT HAVE BEEN THE MILITARY LEADERSHIP OF THE AMERICAN REVOLUTION, AND THOMAS JEFFERSON MIGHT HAVE BEEN THE LITERARY TALENT OF THE AMERICAN REVOLUTION, BUT IS WAS IRASIBLE OLD JOHN ADAMS WHO HAD THE STUBBORN LOCKJAW ATTITUDE AND LEGAL BRAINS TO KEEP THE REVOLUTION MOVING FORWARD.  IN ONE OF THE MOST HAUNTING COINCIDENCES IN AMERICAN HISTORY </a:t>
            </a:r>
            <a:r>
              <a:rPr lang="en-US" baseline="0" dirty="0" smtClean="0"/>
              <a:t>IS THAT THE </a:t>
            </a:r>
            <a:r>
              <a:rPr lang="en-US" baseline="0" dirty="0" smtClean="0"/>
              <a:t>ONLY TWO MEN WHO SIGNED THE DECLARATION OF INDEPENDENCE, AND </a:t>
            </a:r>
            <a:r>
              <a:rPr lang="en-US" baseline="0" dirty="0" smtClean="0"/>
              <a:t>LATER BOTH </a:t>
            </a:r>
            <a:r>
              <a:rPr lang="en-US" baseline="0" dirty="0" smtClean="0"/>
              <a:t>BECAME PRESIDENTS OF THE UNITED STATES NAMELY JOHN ADAMS AND THOMAS JEFFERSON </a:t>
            </a:r>
            <a:r>
              <a:rPr lang="en-US" baseline="0" dirty="0" smtClean="0"/>
              <a:t> </a:t>
            </a:r>
            <a:r>
              <a:rPr lang="en-US" baseline="0" dirty="0" smtClean="0"/>
              <a:t>DIED ON THE 50</a:t>
            </a:r>
            <a:r>
              <a:rPr lang="en-US" baseline="30000" dirty="0" smtClean="0"/>
              <a:t>TH</a:t>
            </a:r>
            <a:r>
              <a:rPr lang="en-US" baseline="0" dirty="0" smtClean="0"/>
              <a:t> </a:t>
            </a:r>
            <a:r>
              <a:rPr lang="en-US" baseline="0" dirty="0" smtClean="0"/>
              <a:t>ANNIVERSARY ON SIGNING THE DECLARATION, </a:t>
            </a:r>
            <a:r>
              <a:rPr lang="en-US" baseline="0" dirty="0" smtClean="0"/>
              <a:t>ON JULY 4, 1826 WITHIN HOURS OF EACH OTHER.  IT IS THOUGHT THAT ADAMS SPOKE HIS LAST WORDS ABOUT HIS FELLOW SIGNER JEFFERSON STILL SURVIVING.  ADAMS HAD NO WAY TO KNOW THAT JEFFERSON HIMSELF HAD DIED ABOUT FIVE HOURS EARILER.  ADAMS WAS ORIGINALLY ENTOMBED IN THE HANCOCK CEMETERY IN QUINCY BUT WAS LATER MOVED TO A NEW CRYPT CHAMBER BELOW THE FIRST UNITARIAN CHURCH WHERE THEY REMAIN IN CONCRETE TOMBS ALONG WITH THOSE OF HIS SON JOHN QUINCY AND HIS WIFE LOUISA.  THE CRYPT CHAMBER BELOW THE CHURCH IN QUINCY IS REMARKABLE IN THAT IT IS THE ONLY PLACE WHERE TWO PRESIDENTS AND TWO FIRST LADIES ARE INTERRED. </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TRUE RENESSAINCE MAN THOMAS JEFFERSON</a:t>
            </a:r>
            <a:r>
              <a:rPr lang="en-US" baseline="0" dirty="0" smtClean="0"/>
              <a:t> WAS A STATESMAN, AUTHOR OF THE DECLARATION OF INDEPENDENCE, A INTERNATIONAL DIPOLMATE, A AGRICULTURAL EXPERIMENTER (HE INTRODUCED TOMATOES TO THE AMERICAN TABLE) A NATURALIST AND PROLIFIC INVENTOR.  JEFFERSON DIED AT AGE 83, DEEPLY IN DEBT ON JULY 4, 1826 ON THE SAME DAY AS JOHN ADAMS AND ON THE 50</a:t>
            </a:r>
            <a:r>
              <a:rPr lang="en-US" baseline="30000" dirty="0" smtClean="0"/>
              <a:t>TH</a:t>
            </a:r>
            <a:r>
              <a:rPr lang="en-US" baseline="0" dirty="0" smtClean="0"/>
              <a:t> ANNIVERSARY OF BOTH MEN SIGNING THE DECLARATION OF INDEPENDENCE.  JEFFERSON DESIGNED HIS OWN MONUMENT AND PENNED THIS INSCRIPTION:  </a:t>
            </a:r>
            <a:r>
              <a:rPr lang="en-US" i="1" baseline="0" dirty="0" smtClean="0"/>
              <a:t>HERE WAS BURIED THOMAS JEFFERSON, AUTHOR OF THE DECLARATION OF INDEPENDENCE, OF THE STATUTE OF VIRGINIA FOR RELIGIOUS FREEDOM, AND FATHER OF THE UNIVERSITY OF VIRGINIA.  </a:t>
            </a:r>
            <a:r>
              <a:rPr lang="en-US" i="0" baseline="0" dirty="0" smtClean="0"/>
              <a:t>INTERESTINGLY JEFFERSON OMITTED THE FACT THAT HE HAD SERVED AS PRESIDENT OF THE UNITED STATE FOR </a:t>
            </a:r>
            <a:r>
              <a:rPr lang="en-US" i="0" baseline="0" dirty="0" smtClean="0"/>
              <a:t>EIGHT YEARS.</a:t>
            </a:r>
            <a:endParaRPr lang="en-US" dirty="0"/>
          </a:p>
        </p:txBody>
      </p:sp>
      <p:sp>
        <p:nvSpPr>
          <p:cNvPr id="4" name="Slide Number Placeholder 3"/>
          <p:cNvSpPr>
            <a:spLocks noGrp="1"/>
          </p:cNvSpPr>
          <p:nvPr>
            <p:ph type="sldNum" sz="quarter" idx="10"/>
          </p:nvPr>
        </p:nvSpPr>
        <p:spPr/>
        <p:txBody>
          <a:bodyPr/>
          <a:lstStyle/>
          <a:p>
            <a:fld id="{3DE6838E-E5EA-4264-9B5F-B3B31E59700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D1426-0878-41ED-BF94-36ABF346F18D}" type="datetimeFigureOut">
              <a:rPr lang="en-US" smtClean="0"/>
              <a:pPr/>
              <a:t>5/3/2011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EE577-42FE-499F-8A6C-5B9A8E2FAF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D1426-0878-41ED-BF94-36ABF346F18D}" type="datetimeFigureOut">
              <a:rPr lang="en-US" smtClean="0"/>
              <a:pPr/>
              <a:t>5/3/2011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EE577-42FE-499F-8A6C-5B9A8E2FAF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b="1" dirty="0" smtClean="0"/>
              <a:t>THE </a:t>
            </a:r>
            <a:r>
              <a:rPr lang="en-US" sz="2800" b="1" smtClean="0"/>
              <a:t>GRAVE TOUR, R.I.P.</a:t>
            </a:r>
            <a:r>
              <a:rPr lang="en-US" sz="2800" b="1" dirty="0" smtClean="0"/>
              <a:t/>
            </a:r>
            <a:br>
              <a:rPr lang="en-US" sz="2800" b="1" dirty="0" smtClean="0"/>
            </a:br>
            <a:r>
              <a:rPr lang="en-US" sz="2800" b="1" dirty="0"/>
              <a:t/>
            </a:r>
            <a:br>
              <a:rPr lang="en-US" sz="2800" b="1" dirty="0"/>
            </a:br>
            <a:r>
              <a:rPr lang="en-US" sz="2800" b="1" dirty="0" smtClean="0"/>
              <a:t>THE FOUNDING FATHER’S</a:t>
            </a:r>
            <a:br>
              <a:rPr lang="en-US" sz="2800" b="1" dirty="0" smtClean="0"/>
            </a:br>
            <a:r>
              <a:rPr lang="en-US" sz="2800" b="1" dirty="0"/>
              <a:t/>
            </a:r>
            <a:br>
              <a:rPr lang="en-US" sz="2800" b="1" dirty="0"/>
            </a:br>
            <a:r>
              <a:rPr lang="en-US" sz="2800" b="1" dirty="0" smtClean="0"/>
              <a:t>OF THE</a:t>
            </a:r>
            <a:br>
              <a:rPr lang="en-US" sz="2800" b="1" dirty="0" smtClean="0"/>
            </a:br>
            <a:r>
              <a:rPr lang="en-US" sz="2800" b="1" dirty="0"/>
              <a:t/>
            </a:r>
            <a:br>
              <a:rPr lang="en-US" sz="2800" b="1" dirty="0"/>
            </a:br>
            <a:r>
              <a:rPr lang="en-US" sz="2800" b="1" dirty="0" smtClean="0"/>
              <a:t>UNITED STATES </a:t>
            </a:r>
            <a:br>
              <a:rPr lang="en-US" sz="2800" b="1" dirty="0" smtClean="0"/>
            </a:br>
            <a:r>
              <a:rPr lang="en-US" sz="2800" b="1" dirty="0" smtClean="0"/>
              <a:t>OF</a:t>
            </a:r>
            <a:br>
              <a:rPr lang="en-US" sz="2800" b="1" dirty="0" smtClean="0"/>
            </a:br>
            <a:r>
              <a:rPr lang="en-US" sz="2800" b="1" dirty="0" smtClean="0"/>
              <a:t>AMERICA</a:t>
            </a:r>
            <a:endParaRPr lang="en-US" sz="2800" b="1" dirty="0"/>
          </a:p>
        </p:txBody>
      </p:sp>
      <p:sp>
        <p:nvSpPr>
          <p:cNvPr id="3" name="Subtitle 2"/>
          <p:cNvSpPr>
            <a:spLocks noGrp="1"/>
          </p:cNvSpPr>
          <p:nvPr>
            <p:ph type="subTitle" idx="1"/>
          </p:nvPr>
        </p:nvSpPr>
        <p:spPr>
          <a:xfrm>
            <a:off x="1447800" y="3810000"/>
            <a:ext cx="6400800" cy="1752600"/>
          </a:xfrm>
        </p:spPr>
        <p:txBody>
          <a:bodyPr/>
          <a:lstStyle/>
          <a:p>
            <a:endParaRPr lang="en-US" dirty="0"/>
          </a:p>
        </p:txBody>
      </p:sp>
      <p:pic>
        <p:nvPicPr>
          <p:cNvPr id="5" name="Picture 4" descr="Alexander%20Hamilton.jpg"/>
          <p:cNvPicPr>
            <a:picLocks noChangeAspect="1"/>
          </p:cNvPicPr>
          <p:nvPr/>
        </p:nvPicPr>
        <p:blipFill>
          <a:blip r:embed="rId3" cstate="print"/>
          <a:stretch>
            <a:fillRect/>
          </a:stretch>
        </p:blipFill>
        <p:spPr>
          <a:xfrm>
            <a:off x="6553200" y="228600"/>
            <a:ext cx="1371600" cy="1371600"/>
          </a:xfrm>
          <a:prstGeom prst="rect">
            <a:avLst/>
          </a:prstGeom>
          <a:ln>
            <a:noFill/>
          </a:ln>
          <a:effectLst>
            <a:outerShdw blurRad="292100" dist="139700" dir="2700000" algn="tl" rotWithShape="0">
              <a:srgbClr val="333333">
                <a:alpha val="65000"/>
              </a:srgbClr>
            </a:outerShdw>
          </a:effectLst>
        </p:spPr>
      </p:pic>
      <p:pic>
        <p:nvPicPr>
          <p:cNvPr id="6" name="Picture 5" descr="gwash.gif"/>
          <p:cNvPicPr>
            <a:picLocks noChangeAspect="1"/>
          </p:cNvPicPr>
          <p:nvPr/>
        </p:nvPicPr>
        <p:blipFill>
          <a:blip r:embed="rId4" cstate="print"/>
          <a:stretch>
            <a:fillRect/>
          </a:stretch>
        </p:blipFill>
        <p:spPr>
          <a:xfrm>
            <a:off x="457201" y="2209800"/>
            <a:ext cx="1291472" cy="1371600"/>
          </a:xfrm>
          <a:prstGeom prst="rect">
            <a:avLst/>
          </a:prstGeom>
          <a:ln>
            <a:noFill/>
          </a:ln>
          <a:effectLst>
            <a:outerShdw blurRad="292100" dist="139700" dir="2700000" algn="tl" rotWithShape="0">
              <a:srgbClr val="333333">
                <a:alpha val="65000"/>
              </a:srgbClr>
            </a:outerShdw>
          </a:effectLst>
        </p:spPr>
      </p:pic>
      <p:pic>
        <p:nvPicPr>
          <p:cNvPr id="7" name="Picture 6" descr="John%20Jay.jpg"/>
          <p:cNvPicPr>
            <a:picLocks noChangeAspect="1"/>
          </p:cNvPicPr>
          <p:nvPr/>
        </p:nvPicPr>
        <p:blipFill>
          <a:blip r:embed="rId5" cstate="print"/>
          <a:stretch>
            <a:fillRect/>
          </a:stretch>
        </p:blipFill>
        <p:spPr>
          <a:xfrm>
            <a:off x="7391400" y="2286000"/>
            <a:ext cx="1197901" cy="1371600"/>
          </a:xfrm>
          <a:prstGeom prst="rect">
            <a:avLst/>
          </a:prstGeom>
          <a:ln>
            <a:noFill/>
          </a:ln>
          <a:effectLst>
            <a:outerShdw blurRad="292100" dist="139700" dir="2700000" algn="tl" rotWithShape="0">
              <a:srgbClr val="333333">
                <a:alpha val="65000"/>
              </a:srgbClr>
            </a:outerShdw>
          </a:effectLst>
        </p:spPr>
      </p:pic>
      <p:pic>
        <p:nvPicPr>
          <p:cNvPr id="8" name="Picture 7" descr="johnadams.gif"/>
          <p:cNvPicPr>
            <a:picLocks noChangeAspect="1"/>
          </p:cNvPicPr>
          <p:nvPr/>
        </p:nvPicPr>
        <p:blipFill>
          <a:blip r:embed="rId6" cstate="print"/>
          <a:srcRect l="5213" t="7246" r="6056" b="34782"/>
          <a:stretch>
            <a:fillRect/>
          </a:stretch>
        </p:blipFill>
        <p:spPr>
          <a:xfrm>
            <a:off x="7391400" y="4267200"/>
            <a:ext cx="1371600" cy="1371600"/>
          </a:xfrm>
          <a:prstGeom prst="rect">
            <a:avLst/>
          </a:prstGeom>
          <a:ln>
            <a:noFill/>
          </a:ln>
          <a:effectLst>
            <a:outerShdw blurRad="292100" dist="139700" dir="2700000" algn="tl" rotWithShape="0">
              <a:srgbClr val="333333">
                <a:alpha val="65000"/>
              </a:srgbClr>
            </a:outerShdw>
          </a:effectLst>
        </p:spPr>
      </p:pic>
      <p:pic>
        <p:nvPicPr>
          <p:cNvPr id="9" name="Picture 8" descr="ljv3-3.jpg"/>
          <p:cNvPicPr>
            <a:picLocks noChangeAspect="1"/>
          </p:cNvPicPr>
          <p:nvPr/>
        </p:nvPicPr>
        <p:blipFill>
          <a:blip r:embed="rId7" cstate="print"/>
          <a:stretch>
            <a:fillRect/>
          </a:stretch>
        </p:blipFill>
        <p:spPr>
          <a:xfrm>
            <a:off x="2133600" y="5105400"/>
            <a:ext cx="996698" cy="1371600"/>
          </a:xfrm>
          <a:prstGeom prst="rect">
            <a:avLst/>
          </a:prstGeom>
          <a:ln>
            <a:noFill/>
          </a:ln>
          <a:effectLst>
            <a:outerShdw blurRad="292100" dist="139700" dir="2700000" algn="tl" rotWithShape="0">
              <a:srgbClr val="333333">
                <a:alpha val="65000"/>
              </a:srgbClr>
            </a:outerShdw>
          </a:effectLst>
        </p:spPr>
      </p:pic>
      <p:pic>
        <p:nvPicPr>
          <p:cNvPr id="10" name="Picture 9" descr="madison_welch_thumb.jpg"/>
          <p:cNvPicPr>
            <a:picLocks noChangeAspect="1"/>
          </p:cNvPicPr>
          <p:nvPr/>
        </p:nvPicPr>
        <p:blipFill>
          <a:blip r:embed="rId8" cstate="print"/>
          <a:stretch>
            <a:fillRect/>
          </a:stretch>
        </p:blipFill>
        <p:spPr>
          <a:xfrm>
            <a:off x="533400" y="4267200"/>
            <a:ext cx="1028700" cy="1371600"/>
          </a:xfrm>
          <a:prstGeom prst="rect">
            <a:avLst/>
          </a:prstGeom>
          <a:ln>
            <a:noFill/>
          </a:ln>
          <a:effectLst>
            <a:outerShdw blurRad="292100" dist="139700" dir="2700000" algn="tl" rotWithShape="0">
              <a:srgbClr val="333333">
                <a:alpha val="65000"/>
              </a:srgbClr>
            </a:outerShdw>
          </a:effectLst>
        </p:spPr>
      </p:pic>
      <p:pic>
        <p:nvPicPr>
          <p:cNvPr id="11" name="Picture 10" descr="879139_f520.jpg"/>
          <p:cNvPicPr>
            <a:picLocks noChangeAspect="1"/>
          </p:cNvPicPr>
          <p:nvPr/>
        </p:nvPicPr>
        <p:blipFill>
          <a:blip r:embed="rId9" cstate="print"/>
          <a:stretch>
            <a:fillRect/>
          </a:stretch>
        </p:blipFill>
        <p:spPr>
          <a:xfrm>
            <a:off x="5943600" y="5105400"/>
            <a:ext cx="982418" cy="1371600"/>
          </a:xfrm>
          <a:prstGeom prst="rect">
            <a:avLst/>
          </a:prstGeom>
          <a:ln>
            <a:noFill/>
          </a:ln>
          <a:effectLst>
            <a:outerShdw blurRad="292100" dist="139700" dir="2700000" algn="tl" rotWithShape="0">
              <a:srgbClr val="333333">
                <a:alpha val="65000"/>
              </a:srgbClr>
            </a:outerShdw>
          </a:effectLst>
        </p:spPr>
      </p:pic>
      <p:pic>
        <p:nvPicPr>
          <p:cNvPr id="12" name="Picture 11" descr="9.png"/>
          <p:cNvPicPr>
            <a:picLocks noChangeAspect="1"/>
          </p:cNvPicPr>
          <p:nvPr/>
        </p:nvPicPr>
        <p:blipFill>
          <a:blip r:embed="rId10" cstate="print">
            <a:lum/>
          </a:blip>
          <a:stretch>
            <a:fillRect/>
          </a:stretch>
        </p:blipFill>
        <p:spPr>
          <a:xfrm>
            <a:off x="1066803" y="228600"/>
            <a:ext cx="1242647" cy="1371600"/>
          </a:xfrm>
          <a:prstGeom prst="rect">
            <a:avLst/>
          </a:prstGeom>
          <a:ln>
            <a:noFill/>
          </a:ln>
          <a:effectLst>
            <a:outerShdw blurRad="292100" dist="139700" dir="2700000" algn="tl" rotWithShape="0">
              <a:srgbClr val="333333">
                <a:alpha val="65000"/>
              </a:srgbClr>
            </a:outerShdw>
          </a:effectLst>
        </p:spPr>
      </p:pic>
      <p:pic>
        <p:nvPicPr>
          <p:cNvPr id="13" name="Picture 12" descr="BETSY%20ROSS_new_big.gif"/>
          <p:cNvPicPr>
            <a:picLocks noChangeAspect="1"/>
          </p:cNvPicPr>
          <p:nvPr/>
        </p:nvPicPr>
        <p:blipFill>
          <a:blip r:embed="rId11" cstate="print"/>
          <a:stretch>
            <a:fillRect/>
          </a:stretch>
        </p:blipFill>
        <p:spPr>
          <a:xfrm>
            <a:off x="4114800" y="228600"/>
            <a:ext cx="892631" cy="640080"/>
          </a:xfrm>
          <a:prstGeom prst="rect">
            <a:avLst/>
          </a:prstGeom>
        </p:spPr>
      </p:pic>
      <p:pic>
        <p:nvPicPr>
          <p:cNvPr id="14" name="Picture 13" descr="John%20Hancock.jpg"/>
          <p:cNvPicPr>
            <a:picLocks noChangeAspect="1"/>
          </p:cNvPicPr>
          <p:nvPr/>
        </p:nvPicPr>
        <p:blipFill>
          <a:blip r:embed="rId12" cstate="print"/>
          <a:stretch>
            <a:fillRect/>
          </a:stretch>
        </p:blipFill>
        <p:spPr>
          <a:xfrm>
            <a:off x="3886200" y="5105400"/>
            <a:ext cx="13716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JOHN JAY</a:t>
            </a:r>
            <a:br>
              <a:rPr lang="en-US" sz="2800" b="1" dirty="0" smtClean="0"/>
            </a:br>
            <a:r>
              <a:rPr lang="en-US" sz="1600" b="1" dirty="0" smtClean="0"/>
              <a:t>1745 – 1829</a:t>
            </a:r>
            <a:br>
              <a:rPr lang="en-US" sz="1600" b="1" dirty="0" smtClean="0"/>
            </a:br>
            <a:r>
              <a:rPr lang="en-US" sz="1600" b="1" dirty="0" smtClean="0"/>
              <a:t>JOHN JAY CEMETERY, RYE, NEW YORK</a:t>
            </a:r>
            <a:endParaRPr lang="en-US" sz="2800" b="1" dirty="0"/>
          </a:p>
        </p:txBody>
      </p:sp>
      <p:pic>
        <p:nvPicPr>
          <p:cNvPr id="4" name="Content Placeholder 3" descr="jayjohn.jpg"/>
          <p:cNvPicPr>
            <a:picLocks noGrp="1" noChangeAspect="1"/>
          </p:cNvPicPr>
          <p:nvPr>
            <p:ph idx="1"/>
          </p:nvPr>
        </p:nvPicPr>
        <p:blipFill>
          <a:blip r:embed="rId3" cstate="print">
            <a:lum/>
          </a:blip>
          <a:srcRect l="19500" r="25000" b="769"/>
          <a:stretch>
            <a:fillRect/>
          </a:stretch>
        </p:blipFill>
        <p:spPr>
          <a:xfrm>
            <a:off x="4648200" y="1752600"/>
            <a:ext cx="3934047"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john_jay_by_wright.jpg"/>
          <p:cNvPicPr>
            <a:picLocks noChangeAspect="1"/>
          </p:cNvPicPr>
          <p:nvPr/>
        </p:nvPicPr>
        <p:blipFill>
          <a:blip r:embed="rId4" cstate="print">
            <a:lum bright="10000"/>
          </a:blip>
          <a:stretch>
            <a:fillRect/>
          </a:stretch>
        </p:blipFill>
        <p:spPr>
          <a:xfrm>
            <a:off x="762000" y="2133600"/>
            <a:ext cx="3175659"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JAMES MADISON</a:t>
            </a:r>
            <a:br>
              <a:rPr lang="en-US" sz="2800" b="1" dirty="0" smtClean="0"/>
            </a:br>
            <a:r>
              <a:rPr lang="en-US" sz="1600" b="1" dirty="0" smtClean="0"/>
              <a:t>1751 – 1836</a:t>
            </a:r>
            <a:br>
              <a:rPr lang="en-US" sz="1600" b="1" dirty="0" smtClean="0"/>
            </a:br>
            <a:r>
              <a:rPr lang="en-US" sz="1600" b="1" dirty="0" smtClean="0"/>
              <a:t>MADISON FAMILY BURYING GROUNDS, MONTPIELER, VIRGINIA</a:t>
            </a:r>
            <a:endParaRPr lang="en-US" sz="2800" b="1" dirty="0"/>
          </a:p>
        </p:txBody>
      </p:sp>
      <p:pic>
        <p:nvPicPr>
          <p:cNvPr id="4" name="Content Placeholder 3" descr="James%20Madison's%20grave.jpg"/>
          <p:cNvPicPr>
            <a:picLocks noGrp="1" noChangeAspect="1"/>
          </p:cNvPicPr>
          <p:nvPr>
            <p:ph idx="1"/>
          </p:nvPr>
        </p:nvPicPr>
        <p:blipFill>
          <a:blip r:embed="rId3" cstate="print">
            <a:lum bright="10000"/>
          </a:blip>
          <a:stretch>
            <a:fillRect/>
          </a:stretch>
        </p:blipFill>
        <p:spPr>
          <a:xfrm>
            <a:off x="4953000" y="1828800"/>
            <a:ext cx="3429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urand-asher-b-james-madison.jpg"/>
          <p:cNvPicPr>
            <a:picLocks noChangeAspect="1"/>
          </p:cNvPicPr>
          <p:nvPr/>
        </p:nvPicPr>
        <p:blipFill>
          <a:blip r:embed="rId4" cstate="print">
            <a:lum bright="10000"/>
          </a:blip>
          <a:srcRect l="6934" t="8542" r="8746" b="9792"/>
          <a:stretch>
            <a:fillRect/>
          </a:stretch>
        </p:blipFill>
        <p:spPr>
          <a:xfrm>
            <a:off x="685795" y="1828800"/>
            <a:ext cx="3545636"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ALEXANDER HAMILTON</a:t>
            </a:r>
            <a:br>
              <a:rPr lang="en-US" sz="2800" b="1" dirty="0" smtClean="0"/>
            </a:br>
            <a:r>
              <a:rPr lang="en-US" sz="1600" b="1" dirty="0" smtClean="0"/>
              <a:t>1755 – 1804</a:t>
            </a:r>
            <a:br>
              <a:rPr lang="en-US" sz="1600" b="1" dirty="0" smtClean="0"/>
            </a:br>
            <a:r>
              <a:rPr lang="en-US" sz="1600" b="1" dirty="0" smtClean="0"/>
              <a:t>TRINITY CHURCHYARD, MANHATTAN</a:t>
            </a:r>
            <a:endParaRPr lang="en-US" sz="2800" b="1" dirty="0"/>
          </a:p>
        </p:txBody>
      </p:sp>
      <p:pic>
        <p:nvPicPr>
          <p:cNvPr id="4" name="Content Placeholder 3" descr="Alexander-Hamilton.jpg"/>
          <p:cNvPicPr>
            <a:picLocks noGrp="1" noChangeAspect="1"/>
          </p:cNvPicPr>
          <p:nvPr>
            <p:ph idx="1"/>
          </p:nvPr>
        </p:nvPicPr>
        <p:blipFill>
          <a:blip r:embed="rId3" cstate="print">
            <a:lum bright="10000"/>
          </a:blip>
          <a:srcRect l="11833" t="8418" r="11249" b="20870"/>
          <a:stretch>
            <a:fillRect/>
          </a:stretch>
        </p:blipFill>
        <p:spPr>
          <a:xfrm>
            <a:off x="381000" y="1447800"/>
            <a:ext cx="3396345"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aron_Burr_shooting_Alexander_Hamilton.jpg"/>
          <p:cNvPicPr>
            <a:picLocks noChangeAspect="1"/>
          </p:cNvPicPr>
          <p:nvPr/>
        </p:nvPicPr>
        <p:blipFill>
          <a:blip r:embed="rId4" cstate="print">
            <a:lum/>
          </a:blip>
          <a:stretch>
            <a:fillRect/>
          </a:stretch>
        </p:blipFill>
        <p:spPr>
          <a:xfrm>
            <a:off x="2286000" y="4648200"/>
            <a:ext cx="261841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in023.jpg"/>
          <p:cNvPicPr>
            <a:picLocks noChangeAspect="1"/>
          </p:cNvPicPr>
          <p:nvPr/>
        </p:nvPicPr>
        <p:blipFill>
          <a:blip r:embed="rId5" cstate="print">
            <a:lum bright="20000"/>
          </a:blip>
          <a:srcRect l="2593" t="16667" r="10000" b="4444"/>
          <a:stretch>
            <a:fillRect/>
          </a:stretch>
        </p:blipFill>
        <p:spPr>
          <a:xfrm>
            <a:off x="5334000" y="1828800"/>
            <a:ext cx="341934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nutemen.jpg"/>
          <p:cNvPicPr>
            <a:picLocks noGrp="1" noChangeAspect="1"/>
          </p:cNvPicPr>
          <p:nvPr>
            <p:ph idx="1"/>
          </p:nvPr>
        </p:nvPicPr>
        <p:blipFill>
          <a:blip r:embed="rId3" cstate="print">
            <a:lum bright="20000"/>
          </a:blip>
          <a:stretch>
            <a:fillRect/>
          </a:stretch>
        </p:blipFill>
        <p:spPr>
          <a:xfrm>
            <a:off x="3535612" y="685800"/>
            <a:ext cx="2072777"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cris2378b.jpg"/>
          <p:cNvPicPr>
            <a:picLocks noChangeAspect="1"/>
          </p:cNvPicPr>
          <p:nvPr/>
        </p:nvPicPr>
        <p:blipFill>
          <a:blip r:embed="rId4" cstate="print">
            <a:lum bright="10000"/>
          </a:blip>
          <a:stretch>
            <a:fillRect/>
          </a:stretch>
        </p:blipFill>
        <p:spPr>
          <a:xfrm>
            <a:off x="457200" y="990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attle%20of%20lexington.jpg"/>
          <p:cNvPicPr>
            <a:picLocks noChangeAspect="1"/>
          </p:cNvPicPr>
          <p:nvPr/>
        </p:nvPicPr>
        <p:blipFill>
          <a:blip r:embed="rId5" cstate="print"/>
          <a:stretch>
            <a:fillRect/>
          </a:stretch>
        </p:blipFill>
        <p:spPr>
          <a:xfrm>
            <a:off x="152400" y="3581400"/>
            <a:ext cx="266395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battle-of-lexington-and-concord.jpg"/>
          <p:cNvPicPr>
            <a:picLocks noChangeAspect="1"/>
          </p:cNvPicPr>
          <p:nvPr/>
        </p:nvPicPr>
        <p:blipFill>
          <a:blip r:embed="rId6" cstate="print">
            <a:lum bright="20000"/>
          </a:blip>
          <a:stretch>
            <a:fillRect/>
          </a:stretch>
        </p:blipFill>
        <p:spPr>
          <a:xfrm>
            <a:off x="6248400" y="3581400"/>
            <a:ext cx="271227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uperStock_3803-488816~Minute-Men-of-the-Revolution-Posters.jpg"/>
          <p:cNvPicPr>
            <a:picLocks noChangeAspect="1"/>
          </p:cNvPicPr>
          <p:nvPr/>
        </p:nvPicPr>
        <p:blipFill>
          <a:blip r:embed="rId7" cstate="print">
            <a:lum bright="20000"/>
          </a:blip>
          <a:srcRect l="4000" t="10667" r="6000" b="14667"/>
          <a:stretch>
            <a:fillRect/>
          </a:stretch>
        </p:blipFill>
        <p:spPr>
          <a:xfrm>
            <a:off x="6019800" y="990600"/>
            <a:ext cx="2645229"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urrender-washington.jpg"/>
          <p:cNvPicPr>
            <a:picLocks noChangeAspect="1"/>
          </p:cNvPicPr>
          <p:nvPr/>
        </p:nvPicPr>
        <p:blipFill>
          <a:blip r:embed="rId8" cstate="print">
            <a:lum bright="10000"/>
          </a:blip>
          <a:stretch>
            <a:fillRect/>
          </a:stretch>
        </p:blipFill>
        <p:spPr>
          <a:xfrm>
            <a:off x="3138130" y="4038600"/>
            <a:ext cx="286774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jonathan-trumbull-signing-of-the-declaration-of-independence-large.jpg"/>
          <p:cNvPicPr>
            <a:picLocks noGrp="1" noChangeAspect="1"/>
          </p:cNvPicPr>
          <p:nvPr>
            <p:ph idx="1"/>
          </p:nvPr>
        </p:nvPicPr>
        <p:blipFill>
          <a:blip r:embed="rId3" cstate="print">
            <a:lum bright="10000"/>
          </a:blip>
          <a:stretch>
            <a:fillRect/>
          </a:stretch>
        </p:blipFill>
        <p:spPr>
          <a:xfrm>
            <a:off x="77781" y="457200"/>
            <a:ext cx="8988438"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numbers.gif"/>
          <p:cNvPicPr>
            <a:picLocks noChangeAspect="1"/>
          </p:cNvPicPr>
          <p:nvPr/>
        </p:nvPicPr>
        <p:blipFill>
          <a:blip r:embed="rId4" cstate="print"/>
          <a:srcRect r="93188" b="86983"/>
          <a:stretch>
            <a:fillRect/>
          </a:stretch>
        </p:blipFill>
        <p:spPr>
          <a:xfrm>
            <a:off x="7391400" y="2514600"/>
            <a:ext cx="226464" cy="457200"/>
          </a:xfrm>
          <a:prstGeom prst="rect">
            <a:avLst/>
          </a:prstGeom>
        </p:spPr>
      </p:pic>
      <p:pic>
        <p:nvPicPr>
          <p:cNvPr id="6" name="Picture 5" descr="numbers.gif"/>
          <p:cNvPicPr>
            <a:picLocks noChangeAspect="1"/>
          </p:cNvPicPr>
          <p:nvPr/>
        </p:nvPicPr>
        <p:blipFill>
          <a:blip r:embed="rId4" cstate="print"/>
          <a:srcRect l="19152" r="66452" b="86983"/>
          <a:stretch>
            <a:fillRect/>
          </a:stretch>
        </p:blipFill>
        <p:spPr>
          <a:xfrm>
            <a:off x="5638800" y="2209800"/>
            <a:ext cx="478564" cy="457200"/>
          </a:xfrm>
          <a:prstGeom prst="rect">
            <a:avLst/>
          </a:prstGeom>
        </p:spPr>
      </p:pic>
      <p:pic>
        <p:nvPicPr>
          <p:cNvPr id="7" name="Picture 6" descr="numbers.gif"/>
          <p:cNvPicPr>
            <a:picLocks noChangeAspect="1"/>
          </p:cNvPicPr>
          <p:nvPr/>
        </p:nvPicPr>
        <p:blipFill>
          <a:blip r:embed="rId4" cstate="print"/>
          <a:srcRect l="43831" r="43830" b="86983"/>
          <a:stretch>
            <a:fillRect/>
          </a:stretch>
        </p:blipFill>
        <p:spPr>
          <a:xfrm>
            <a:off x="5029200" y="1981200"/>
            <a:ext cx="457200" cy="509588"/>
          </a:xfrm>
          <a:prstGeom prst="rect">
            <a:avLst/>
          </a:prstGeom>
        </p:spPr>
      </p:pic>
      <p:pic>
        <p:nvPicPr>
          <p:cNvPr id="8" name="Picture 7" descr="numbers.gif"/>
          <p:cNvPicPr>
            <a:picLocks noChangeAspect="1"/>
          </p:cNvPicPr>
          <p:nvPr/>
        </p:nvPicPr>
        <p:blipFill>
          <a:blip r:embed="rId4" cstate="print"/>
          <a:srcRect l="66453" r="21208" b="86983"/>
          <a:stretch>
            <a:fillRect/>
          </a:stretch>
        </p:blipFill>
        <p:spPr>
          <a:xfrm>
            <a:off x="4114800" y="2209800"/>
            <a:ext cx="457200" cy="509588"/>
          </a:xfrm>
          <a:prstGeom prst="rect">
            <a:avLst/>
          </a:prstGeom>
        </p:spPr>
      </p:pic>
      <p:pic>
        <p:nvPicPr>
          <p:cNvPr id="9" name="Picture 8" descr="numbers.gif"/>
          <p:cNvPicPr>
            <a:picLocks noChangeAspect="1"/>
          </p:cNvPicPr>
          <p:nvPr/>
        </p:nvPicPr>
        <p:blipFill>
          <a:blip r:embed="rId4" cstate="print"/>
          <a:srcRect l="91131" r="-1414" b="86375"/>
          <a:stretch>
            <a:fillRect/>
          </a:stretch>
        </p:blipFill>
        <p:spPr>
          <a:xfrm>
            <a:off x="1447800" y="2743200"/>
            <a:ext cx="381000" cy="533400"/>
          </a:xfrm>
          <a:prstGeom prst="rect">
            <a:avLst/>
          </a:prstGeom>
        </p:spPr>
      </p:pic>
      <p:sp>
        <p:nvSpPr>
          <p:cNvPr id="10" name="Down Arrow 9"/>
          <p:cNvSpPr/>
          <p:nvPr/>
        </p:nvSpPr>
        <p:spPr>
          <a:xfrm flipV="1">
            <a:off x="7010400" y="4114800"/>
            <a:ext cx="484632" cy="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638800"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029200" y="914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191000"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1371600" y="1676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flipV="1">
            <a:off x="7010400" y="3886200"/>
            <a:ext cx="484632" cy="128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867400" y="3429000"/>
            <a:ext cx="97840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BENJAMIN FRANKLIN</a:t>
            </a:r>
            <a:br>
              <a:rPr lang="en-US" sz="2800" b="1" dirty="0" smtClean="0"/>
            </a:br>
            <a:r>
              <a:rPr lang="en-US" sz="1600" b="1" dirty="0" smtClean="0"/>
              <a:t>1706 (O.S. 1705) – 1790</a:t>
            </a:r>
            <a:br>
              <a:rPr lang="en-US" sz="1600" b="1" dirty="0" smtClean="0"/>
            </a:br>
            <a:r>
              <a:rPr lang="en-US" sz="1600" b="1" dirty="0" smtClean="0"/>
              <a:t>CHRIST CHURCHYARD CEMETERY, PHILADELPHIA</a:t>
            </a:r>
            <a:endParaRPr lang="en-US" sz="2800" b="1" dirty="0"/>
          </a:p>
        </p:txBody>
      </p:sp>
      <p:pic>
        <p:nvPicPr>
          <p:cNvPr id="4" name="Content Placeholder 3" descr="franklin_grave.jpg"/>
          <p:cNvPicPr>
            <a:picLocks noGrp="1" noChangeAspect="1"/>
          </p:cNvPicPr>
          <p:nvPr>
            <p:ph idx="1"/>
          </p:nvPr>
        </p:nvPicPr>
        <p:blipFill>
          <a:blip r:embed="rId3" cstate="print">
            <a:lum/>
          </a:blip>
          <a:stretch>
            <a:fillRect/>
          </a:stretch>
        </p:blipFill>
        <p:spPr>
          <a:xfrm>
            <a:off x="5181600" y="1676400"/>
            <a:ext cx="2454764"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BenFranklin_grave.jpg"/>
          <p:cNvPicPr>
            <a:picLocks noChangeAspect="1"/>
          </p:cNvPicPr>
          <p:nvPr/>
        </p:nvPicPr>
        <p:blipFill>
          <a:blip r:embed="rId4" cstate="print">
            <a:lum bright="10000"/>
          </a:blip>
          <a:stretch>
            <a:fillRect/>
          </a:stretch>
        </p:blipFill>
        <p:spPr>
          <a:xfrm>
            <a:off x="4572000" y="36576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enjamin-Franklin.jpg"/>
          <p:cNvPicPr>
            <a:picLocks noChangeAspect="1"/>
          </p:cNvPicPr>
          <p:nvPr/>
        </p:nvPicPr>
        <p:blipFill>
          <a:blip r:embed="rId5" cstate="print">
            <a:lum/>
          </a:blip>
          <a:srcRect l="7708" r="15208"/>
          <a:stretch>
            <a:fillRect/>
          </a:stretch>
        </p:blipFill>
        <p:spPr>
          <a:xfrm>
            <a:off x="914400" y="2743200"/>
            <a:ext cx="3048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ranklin.jpg"/>
          <p:cNvPicPr>
            <a:picLocks noChangeAspect="1"/>
          </p:cNvPicPr>
          <p:nvPr/>
        </p:nvPicPr>
        <p:blipFill>
          <a:blip r:embed="rId6" cstate="print"/>
          <a:stretch>
            <a:fillRect/>
          </a:stretch>
        </p:blipFill>
        <p:spPr>
          <a:xfrm>
            <a:off x="457200" y="609600"/>
            <a:ext cx="1581091" cy="18288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GEORGE WASHINGTON</a:t>
            </a:r>
            <a:br>
              <a:rPr lang="en-US" sz="2800" b="1" dirty="0" smtClean="0"/>
            </a:br>
            <a:r>
              <a:rPr lang="en-US" sz="1600" b="1" dirty="0" smtClean="0"/>
              <a:t>1732 – 1799</a:t>
            </a:r>
            <a:br>
              <a:rPr lang="en-US" sz="1600" b="1" dirty="0" smtClean="0"/>
            </a:br>
            <a:r>
              <a:rPr lang="en-US" sz="1600" b="1" dirty="0" smtClean="0"/>
              <a:t>THE NEW TOMB, MOUNT VERNON</a:t>
            </a:r>
            <a:endParaRPr lang="en-US" sz="2800" b="1" dirty="0"/>
          </a:p>
        </p:txBody>
      </p:sp>
      <p:pic>
        <p:nvPicPr>
          <p:cNvPr id="4" name="Content Placeholder 3" descr="Mt_Vernon_Washongton_grave.jpg"/>
          <p:cNvPicPr>
            <a:picLocks noGrp="1" noChangeAspect="1"/>
          </p:cNvPicPr>
          <p:nvPr>
            <p:ph idx="1"/>
          </p:nvPr>
        </p:nvPicPr>
        <p:blipFill>
          <a:blip r:embed="rId3" cstate="print">
            <a:lum/>
          </a:blip>
          <a:stretch>
            <a:fillRect/>
          </a:stretch>
        </p:blipFill>
        <p:spPr>
          <a:xfrm>
            <a:off x="5486400" y="1905000"/>
            <a:ext cx="299467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eorge-washington-picture.jpg"/>
          <p:cNvPicPr>
            <a:picLocks noChangeAspect="1"/>
          </p:cNvPicPr>
          <p:nvPr/>
        </p:nvPicPr>
        <p:blipFill>
          <a:blip r:embed="rId4" cstate="print">
            <a:lum bright="10000"/>
          </a:blip>
          <a:stretch>
            <a:fillRect/>
          </a:stretch>
        </p:blipFill>
        <p:spPr>
          <a:xfrm>
            <a:off x="304800" y="1371600"/>
            <a:ext cx="3313785" cy="2743200"/>
          </a:xfrm>
          <a:prstGeom prst="rect">
            <a:avLst/>
          </a:prstGeom>
          <a:ln>
            <a:noFill/>
          </a:ln>
          <a:effectLst>
            <a:softEdge rad="112500"/>
          </a:effectLst>
        </p:spPr>
      </p:pic>
      <p:pic>
        <p:nvPicPr>
          <p:cNvPr id="6" name="Picture 5" descr="georgewashingtongrave1.jpg"/>
          <p:cNvPicPr>
            <a:picLocks noChangeAspect="1"/>
          </p:cNvPicPr>
          <p:nvPr/>
        </p:nvPicPr>
        <p:blipFill>
          <a:blip r:embed="rId5" cstate="print">
            <a:lum bright="10000"/>
          </a:blip>
          <a:stretch>
            <a:fillRect/>
          </a:stretch>
        </p:blipFill>
        <p:spPr>
          <a:xfrm>
            <a:off x="2514600" y="3505200"/>
            <a:ext cx="2565023" cy="3108960"/>
          </a:xfrm>
          <a:prstGeom prst="rect">
            <a:avLst/>
          </a:prstGeom>
          <a:ln>
            <a:noFill/>
          </a:ln>
          <a:effectLst>
            <a:softEdge rad="112500"/>
          </a:effectLst>
        </p:spPr>
      </p:pic>
      <p:sp>
        <p:nvSpPr>
          <p:cNvPr id="7" name="Down Arrow 6"/>
          <p:cNvSpPr/>
          <p:nvPr/>
        </p:nvSpPr>
        <p:spPr>
          <a:xfrm>
            <a:off x="4114800" y="4419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086600" y="4419600"/>
            <a:ext cx="484632"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JOHN HANCOCK</a:t>
            </a:r>
            <a:br>
              <a:rPr lang="en-US" sz="2800" b="1" dirty="0" smtClean="0"/>
            </a:br>
            <a:r>
              <a:rPr lang="en-US" sz="1600" b="1" dirty="0" smtClean="0"/>
              <a:t>1737 (O.S. 1736) – 1793</a:t>
            </a:r>
            <a:br>
              <a:rPr lang="en-US" sz="1600" b="1" dirty="0" smtClean="0"/>
            </a:br>
            <a:r>
              <a:rPr lang="en-US" sz="1600" b="1" dirty="0" smtClean="0"/>
              <a:t>GRANARY BURIAL GROUNDS, BOSTON</a:t>
            </a:r>
            <a:endParaRPr lang="en-US" sz="2800" b="1" dirty="0"/>
          </a:p>
        </p:txBody>
      </p:sp>
      <p:pic>
        <p:nvPicPr>
          <p:cNvPr id="4" name="Content Placeholder 3" descr="JohnHancockSmall.jpg"/>
          <p:cNvPicPr>
            <a:picLocks noGrp="1" noChangeAspect="1"/>
          </p:cNvPicPr>
          <p:nvPr>
            <p:ph idx="1"/>
          </p:nvPr>
        </p:nvPicPr>
        <p:blipFill>
          <a:blip r:embed="rId3" cstate="print"/>
          <a:stretch>
            <a:fillRect/>
          </a:stretch>
        </p:blipFill>
        <p:spPr>
          <a:xfrm>
            <a:off x="1066800" y="2819400"/>
            <a:ext cx="2887574"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489248413_6b14c801c4.jpg"/>
          <p:cNvPicPr>
            <a:picLocks noChangeAspect="1"/>
          </p:cNvPicPr>
          <p:nvPr/>
        </p:nvPicPr>
        <p:blipFill>
          <a:blip r:embed="rId4" cstate="print">
            <a:lum bright="10000"/>
          </a:blip>
          <a:stretch>
            <a:fillRect/>
          </a:stretch>
        </p:blipFill>
        <p:spPr>
          <a:xfrm>
            <a:off x="5257800" y="1676400"/>
            <a:ext cx="3171825"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JohnHancockSignature.jpg"/>
          <p:cNvPicPr>
            <a:picLocks noChangeAspect="1"/>
          </p:cNvPicPr>
          <p:nvPr/>
        </p:nvPicPr>
        <p:blipFill>
          <a:blip r:embed="rId5" cstate="print"/>
          <a:stretch>
            <a:fillRect/>
          </a:stretch>
        </p:blipFill>
        <p:spPr>
          <a:xfrm>
            <a:off x="228600" y="1600200"/>
            <a:ext cx="4380778" cy="128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SAMUEL ADAMS</a:t>
            </a:r>
            <a:br>
              <a:rPr lang="en-US" sz="2800" b="1" dirty="0" smtClean="0"/>
            </a:br>
            <a:r>
              <a:rPr lang="en-US" sz="1600" b="1" dirty="0" smtClean="0"/>
              <a:t>1722 – 1803</a:t>
            </a:r>
            <a:br>
              <a:rPr lang="en-US" sz="1600" b="1" dirty="0" smtClean="0"/>
            </a:br>
            <a:r>
              <a:rPr lang="en-US" sz="1600" b="1" dirty="0" smtClean="0"/>
              <a:t>GRANARY BURIAL GROUNDS, BOSTON</a:t>
            </a:r>
            <a:endParaRPr lang="en-US" sz="2800" b="1" dirty="0"/>
          </a:p>
        </p:txBody>
      </p:sp>
      <p:pic>
        <p:nvPicPr>
          <p:cNvPr id="4" name="Content Placeholder 3" descr="samuel_adams.jpg"/>
          <p:cNvPicPr>
            <a:picLocks noGrp="1" noChangeAspect="1"/>
          </p:cNvPicPr>
          <p:nvPr>
            <p:ph idx="1"/>
          </p:nvPr>
        </p:nvPicPr>
        <p:blipFill>
          <a:blip r:embed="rId3" cstate="print"/>
          <a:srcRect l="16327" r="10946"/>
          <a:stretch>
            <a:fillRect/>
          </a:stretch>
        </p:blipFill>
        <p:spPr>
          <a:xfrm>
            <a:off x="533400" y="2743200"/>
            <a:ext cx="318617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amuel_adams.jpg"/>
          <p:cNvPicPr>
            <a:picLocks noChangeAspect="1"/>
          </p:cNvPicPr>
          <p:nvPr/>
        </p:nvPicPr>
        <p:blipFill>
          <a:blip r:embed="rId4" cstate="print"/>
          <a:stretch>
            <a:fillRect/>
          </a:stretch>
        </p:blipFill>
        <p:spPr>
          <a:xfrm>
            <a:off x="304800" y="533400"/>
            <a:ext cx="1868931" cy="1828800"/>
          </a:xfrm>
          <a:prstGeom prst="rect">
            <a:avLst/>
          </a:prstGeom>
          <a:ln>
            <a:noFill/>
          </a:ln>
          <a:effectLst>
            <a:softEdge rad="112500"/>
          </a:effectLst>
        </p:spPr>
      </p:pic>
      <p:pic>
        <p:nvPicPr>
          <p:cNvPr id="6" name="Picture 5" descr="243281392_a6030bd76f.jpg"/>
          <p:cNvPicPr>
            <a:picLocks noChangeAspect="1"/>
          </p:cNvPicPr>
          <p:nvPr/>
        </p:nvPicPr>
        <p:blipFill>
          <a:blip r:embed="rId5" cstate="print">
            <a:lum bright="10000"/>
          </a:blip>
          <a:srcRect l="12800" t="6800" r="2000" b="24400"/>
          <a:stretch>
            <a:fillRect/>
          </a:stretch>
        </p:blipFill>
        <p:spPr>
          <a:xfrm>
            <a:off x="4191000" y="2667000"/>
            <a:ext cx="452947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b="1" dirty="0" smtClean="0"/>
              <a:t>ALSO BURIED IN BOSTON’S GRANARY BURIAL GROUNDS IS ACROSS THE TOP ROW</a:t>
            </a:r>
            <a:br>
              <a:rPr lang="en-US" sz="1600" b="1" dirty="0" smtClean="0"/>
            </a:br>
            <a:r>
              <a:rPr lang="en-US" sz="1600" b="1" dirty="0" smtClean="0"/>
              <a:t>PAUL REVERE, MOTHER GOOSE, AND CRISPIN ATTUCKS (FIRST CAUSUALTY OF THE AMERICAN REVOLUTION – KILLED IN THE BOSTON MASSACRE</a:t>
            </a:r>
            <a:br>
              <a:rPr lang="en-US" sz="1600" b="1" dirty="0" smtClean="0"/>
            </a:br>
            <a:r>
              <a:rPr lang="en-US" sz="1600" b="1" dirty="0" smtClean="0"/>
              <a:t>THE BOTTOM ROW ARE BENJAMIN FRANKLIN’S PARENTS AND THE VICTIMS OF THE BOSTON MASSACRE</a:t>
            </a:r>
            <a:endParaRPr lang="en-US" sz="1600" b="1" dirty="0"/>
          </a:p>
        </p:txBody>
      </p:sp>
      <p:pic>
        <p:nvPicPr>
          <p:cNvPr id="4" name="Content Placeholder 3" descr="paul-revere grave site-sepia.jpg"/>
          <p:cNvPicPr>
            <a:picLocks noGrp="1" noChangeAspect="1"/>
          </p:cNvPicPr>
          <p:nvPr>
            <p:ph idx="1"/>
          </p:nvPr>
        </p:nvPicPr>
        <p:blipFill>
          <a:blip r:embed="rId3" cstate="print">
            <a:lum bright="10000"/>
          </a:blip>
          <a:stretch>
            <a:fillRect/>
          </a:stretch>
        </p:blipFill>
        <p:spPr>
          <a:xfrm>
            <a:off x="381000" y="1600200"/>
            <a:ext cx="2057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800px-Boston_Massacre_victims_grave.jpg"/>
          <p:cNvPicPr>
            <a:picLocks noChangeAspect="1"/>
          </p:cNvPicPr>
          <p:nvPr/>
        </p:nvPicPr>
        <p:blipFill>
          <a:blip r:embed="rId4" cstate="print">
            <a:lum bright="10000"/>
          </a:blip>
          <a:srcRect l="22727" r="14773" b="1515"/>
          <a:stretch>
            <a:fillRect/>
          </a:stretch>
        </p:blipFill>
        <p:spPr>
          <a:xfrm>
            <a:off x="6324600" y="3886200"/>
            <a:ext cx="2321167"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other_Goose_Grave_Boston.jpg"/>
          <p:cNvPicPr>
            <a:picLocks noChangeAspect="1"/>
          </p:cNvPicPr>
          <p:nvPr/>
        </p:nvPicPr>
        <p:blipFill>
          <a:blip r:embed="rId5" cstate="print">
            <a:lum bright="10000"/>
          </a:blip>
          <a:srcRect l="17361" t="2315" r="14931" b="463"/>
          <a:stretch>
            <a:fillRect/>
          </a:stretch>
        </p:blipFill>
        <p:spPr>
          <a:xfrm>
            <a:off x="3657600" y="1447800"/>
            <a:ext cx="254725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BostonNY%20(15).jpg"/>
          <p:cNvPicPr>
            <a:picLocks noChangeAspect="1"/>
          </p:cNvPicPr>
          <p:nvPr/>
        </p:nvPicPr>
        <p:blipFill>
          <a:blip r:embed="rId6" cstate="print">
            <a:lum bright="10000"/>
          </a:blip>
          <a:stretch>
            <a:fillRect/>
          </a:stretch>
        </p:blipFill>
        <p:spPr>
          <a:xfrm>
            <a:off x="2209800" y="3886200"/>
            <a:ext cx="2057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ttucks.jpg"/>
          <p:cNvPicPr>
            <a:picLocks noChangeAspect="1"/>
          </p:cNvPicPr>
          <p:nvPr/>
        </p:nvPicPr>
        <p:blipFill>
          <a:blip r:embed="rId7" cstate="print"/>
          <a:srcRect r="5357" b="13483"/>
          <a:stretch>
            <a:fillRect/>
          </a:stretch>
        </p:blipFill>
        <p:spPr>
          <a:xfrm>
            <a:off x="6629400" y="1600200"/>
            <a:ext cx="1447605" cy="18288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JOHN ADAMS</a:t>
            </a:r>
            <a:br>
              <a:rPr lang="en-US" sz="2800" b="1" dirty="0" smtClean="0"/>
            </a:br>
            <a:r>
              <a:rPr lang="en-US" sz="1600" b="1" dirty="0" smtClean="0"/>
              <a:t>1735 – 1826</a:t>
            </a:r>
            <a:br>
              <a:rPr lang="en-US" sz="1600" b="1" dirty="0" smtClean="0"/>
            </a:br>
            <a:r>
              <a:rPr lang="en-US" sz="1600" b="1" dirty="0" smtClean="0"/>
              <a:t>THE ADAMS FAMILY CRYPT – FIRST PARISH (UNITARIAN), QUINCY, MASSACHUSETTS</a:t>
            </a:r>
            <a:endParaRPr lang="en-US" sz="2800" b="1" dirty="0"/>
          </a:p>
        </p:txBody>
      </p:sp>
      <p:pic>
        <p:nvPicPr>
          <p:cNvPr id="4" name="Content Placeholder 3" descr="ja1.jpg"/>
          <p:cNvPicPr>
            <a:picLocks noGrp="1" noChangeAspect="1"/>
          </p:cNvPicPr>
          <p:nvPr>
            <p:ph idx="1"/>
          </p:nvPr>
        </p:nvPicPr>
        <p:blipFill>
          <a:blip r:embed="rId3" cstate="print">
            <a:lum bright="10000"/>
          </a:blip>
          <a:stretch>
            <a:fillRect/>
          </a:stretch>
        </p:blipFill>
        <p:spPr>
          <a:xfrm>
            <a:off x="4953000" y="1676400"/>
            <a:ext cx="3984313"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bigialandjohnadams.jpg"/>
          <p:cNvPicPr>
            <a:picLocks noChangeAspect="1"/>
          </p:cNvPicPr>
          <p:nvPr/>
        </p:nvPicPr>
        <p:blipFill>
          <a:blip r:embed="rId4" cstate="print">
            <a:lum bright="10000"/>
          </a:blip>
          <a:srcRect l="12871" r="708" b="11111"/>
          <a:stretch>
            <a:fillRect/>
          </a:stretch>
        </p:blipFill>
        <p:spPr>
          <a:xfrm>
            <a:off x="3962400" y="4114800"/>
            <a:ext cx="3581400" cy="2438400"/>
          </a:xfrm>
          <a:prstGeom prst="rect">
            <a:avLst/>
          </a:prstGeom>
          <a:ln>
            <a:noFill/>
          </a:ln>
          <a:effectLst>
            <a:softEdge rad="112500"/>
          </a:effectLst>
        </p:spPr>
      </p:pic>
      <p:pic>
        <p:nvPicPr>
          <p:cNvPr id="6" name="Picture 5" descr="John_Adams.jpg"/>
          <p:cNvPicPr>
            <a:picLocks noChangeAspect="1"/>
          </p:cNvPicPr>
          <p:nvPr/>
        </p:nvPicPr>
        <p:blipFill>
          <a:blip r:embed="rId5" cstate="print">
            <a:lum bright="10000"/>
          </a:blip>
          <a:stretch>
            <a:fillRect/>
          </a:stretch>
        </p:blipFill>
        <p:spPr>
          <a:xfrm>
            <a:off x="762000" y="1905000"/>
            <a:ext cx="2737076" cy="4114800"/>
          </a:xfrm>
          <a:prstGeom prst="rect">
            <a:avLst/>
          </a:prstGeom>
          <a:ln w="228600" cap="sq" cmpd="thickThin">
            <a:solidFill>
              <a:srgbClr val="000000"/>
            </a:solidFill>
            <a:prstDash val="solid"/>
            <a:miter lim="800000"/>
          </a:ln>
          <a:effectLst>
            <a:innerShdw blurRad="76200">
              <a:srgbClr val="000000"/>
            </a:innerShdw>
          </a:effectLst>
        </p:spPr>
      </p:pic>
      <p:sp>
        <p:nvSpPr>
          <p:cNvPr id="7" name="Down Arrow 6"/>
          <p:cNvSpPr/>
          <p:nvPr/>
        </p:nvSpPr>
        <p:spPr>
          <a:xfrm>
            <a:off x="5181600" y="426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THOMAS JEFFERSON</a:t>
            </a:r>
            <a:br>
              <a:rPr lang="en-US" sz="2800" b="1" dirty="0" smtClean="0"/>
            </a:br>
            <a:r>
              <a:rPr lang="en-US" sz="1600" b="1" dirty="0" smtClean="0"/>
              <a:t>1743 – 1826</a:t>
            </a:r>
            <a:br>
              <a:rPr lang="en-US" sz="1600" b="1" dirty="0" smtClean="0"/>
            </a:br>
            <a:r>
              <a:rPr lang="en-US" sz="1600" b="1" dirty="0" smtClean="0"/>
              <a:t>JEFFERSON FAMILY CEMETERY, MONTICELLO</a:t>
            </a:r>
            <a:endParaRPr lang="en-US" sz="2800" b="1" dirty="0"/>
          </a:p>
        </p:txBody>
      </p:sp>
      <p:pic>
        <p:nvPicPr>
          <p:cNvPr id="4" name="Content Placeholder 3" descr="2693863145_f0f4e6eab7.jpg"/>
          <p:cNvPicPr>
            <a:picLocks noGrp="1" noChangeAspect="1"/>
          </p:cNvPicPr>
          <p:nvPr>
            <p:ph idx="1"/>
          </p:nvPr>
        </p:nvPicPr>
        <p:blipFill>
          <a:blip r:embed="rId3" cstate="print">
            <a:lum bright="10000"/>
          </a:blip>
          <a:stretch>
            <a:fillRect/>
          </a:stretch>
        </p:blipFill>
        <p:spPr>
          <a:xfrm>
            <a:off x="5181600" y="1828800"/>
            <a:ext cx="3429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Thomas-Jefferson.jpg"/>
          <p:cNvPicPr>
            <a:picLocks noChangeAspect="1"/>
          </p:cNvPicPr>
          <p:nvPr/>
        </p:nvPicPr>
        <p:blipFill>
          <a:blip r:embed="rId4" cstate="print">
            <a:lum/>
          </a:blip>
          <a:srcRect l="5717" r="6621"/>
          <a:stretch>
            <a:fillRect/>
          </a:stretch>
        </p:blipFill>
        <p:spPr>
          <a:xfrm>
            <a:off x="838200" y="2209800"/>
            <a:ext cx="35052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2449</Words>
  <Application>Microsoft Office PowerPoint</Application>
  <PresentationFormat>On-screen Show (4:3)</PresentationFormat>
  <Paragraphs>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GRAVE TOUR, R.I.P.  THE FOUNDING FATHER’S  OF THE  UNITED STATES  OF AMERICA</vt:lpstr>
      <vt:lpstr>Slide 2</vt:lpstr>
      <vt:lpstr>BENJAMIN FRANKLIN 1706 (O.S. 1705) – 1790 CHRIST CHURCHYARD CEMETERY, PHILADELPHIA</vt:lpstr>
      <vt:lpstr>GEORGE WASHINGTON 1732 – 1799 THE NEW TOMB, MOUNT VERNON</vt:lpstr>
      <vt:lpstr>JOHN HANCOCK 1737 (O.S. 1736) – 1793 GRANARY BURIAL GROUNDS, BOSTON</vt:lpstr>
      <vt:lpstr>SAMUEL ADAMS 1722 – 1803 GRANARY BURIAL GROUNDS, BOSTON</vt:lpstr>
      <vt:lpstr>ALSO BURIED IN BOSTON’S GRANARY BURIAL GROUNDS IS ACROSS THE TOP ROW PAUL REVERE, MOTHER GOOSE, AND CRISPIN ATTUCKS (FIRST CAUSUALTY OF THE AMERICAN REVOLUTION – KILLED IN THE BOSTON MASSACRE THE BOTTOM ROW ARE BENJAMIN FRANKLIN’S PARENTS AND THE VICTIMS OF THE BOSTON MASSACRE</vt:lpstr>
      <vt:lpstr>JOHN ADAMS 1735 – 1826 THE ADAMS FAMILY CRYPT – FIRST PARISH (UNITARIAN), QUINCY, MASSACHUSETTS</vt:lpstr>
      <vt:lpstr>THOMAS JEFFERSON 1743 – 1826 JEFFERSON FAMILY CEMETERY, MONTICELLO</vt:lpstr>
      <vt:lpstr>JOHN JAY 1745 – 1829 JOHN JAY CEMETERY, RYE, NEW YORK</vt:lpstr>
      <vt:lpstr>JAMES MADISON 1751 – 1836 MADISON FAMILY BURYING GROUNDS, MONTPIELER, VIRGINIA</vt:lpstr>
      <vt:lpstr>ALEXANDER HAMILTON 1755 – 1804 TRINITY CHURCHYARD, MANHATTAN</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dc:creator>
  <cp:lastModifiedBy>todd</cp:lastModifiedBy>
  <cp:revision>28</cp:revision>
  <dcterms:created xsi:type="dcterms:W3CDTF">2011-04-01T19:17:40Z</dcterms:created>
  <dcterms:modified xsi:type="dcterms:W3CDTF">2011-05-03T17:26:48Z</dcterms:modified>
</cp:coreProperties>
</file>